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72" r:id="rId9"/>
    <p:sldId id="264" r:id="rId10"/>
    <p:sldId id="270" r:id="rId11"/>
    <p:sldId id="273" r:id="rId12"/>
    <p:sldId id="271" r:id="rId13"/>
    <p:sldId id="269" r:id="rId14"/>
    <p:sldId id="265" r:id="rId15"/>
    <p:sldId id="266" r:id="rId16"/>
    <p:sldId id="267" r:id="rId17"/>
    <p:sldId id="268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914" y="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E0D077-6427-47EB-9B96-C891FB70E653}" type="datetimeFigureOut">
              <a:rPr lang="fr-FR" smtClean="0"/>
              <a:pPr/>
              <a:t>26/10/2020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73A945-9256-4C89-AC01-DF5E87B03E4D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6594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6F576C-1F38-4D89-9907-56EB030E2247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84463" y="8685878"/>
            <a:ext cx="2972004" cy="456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326" tIns="43663" rIns="87326" bIns="43663" anchor="b"/>
          <a:lstStyle/>
          <a:p>
            <a:pPr algn="r" defTabSz="871926"/>
            <a:fld id="{BBC28F91-496F-4F32-957E-B431092C9CA0}" type="slidenum">
              <a:rPr lang="fr-FR" sz="1100"/>
              <a:pPr algn="r" defTabSz="871926"/>
              <a:t>14</a:t>
            </a:fld>
            <a:endParaRPr lang="fr-FR" sz="1100" dirty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 txBox="1">
            <a:spLocks noGrp="1" noChangeArrowheads="1"/>
          </p:cNvSpPr>
          <p:nvPr/>
        </p:nvSpPr>
        <p:spPr bwMode="auto">
          <a:xfrm>
            <a:off x="3884463" y="8685878"/>
            <a:ext cx="2972004" cy="456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333" tIns="43666" rIns="87333" bIns="43666" anchor="b"/>
          <a:lstStyle/>
          <a:p>
            <a:pPr algn="r" defTabSz="873391"/>
            <a:fld id="{A488377A-7BB6-4D14-96EC-F2BECDE89338}" type="slidenum">
              <a:rPr lang="fr-FR" sz="1100"/>
              <a:pPr algn="r" defTabSz="873391"/>
              <a:t>15</a:t>
            </a:fld>
            <a:endParaRPr lang="fr-FR" sz="1100" dirty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84463" y="8685878"/>
            <a:ext cx="2972004" cy="456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333" tIns="43666" rIns="87333" bIns="43666" anchor="b"/>
          <a:lstStyle/>
          <a:p>
            <a:pPr algn="r" defTabSz="873391"/>
            <a:fld id="{C2DF414D-86CE-452B-90E9-A6DC3CD7B3CD}" type="slidenum">
              <a:rPr lang="fr-FR" sz="1100"/>
              <a:pPr algn="r" defTabSz="873391"/>
              <a:t>16</a:t>
            </a:fld>
            <a:endParaRPr lang="fr-FR" sz="1100" dirty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>
          <a:xfrm>
            <a:off x="3884463" y="8685878"/>
            <a:ext cx="2972004" cy="456704"/>
          </a:xfrm>
          <a:prstGeom prst="rect">
            <a:avLst/>
          </a:prstGeom>
          <a:noFill/>
        </p:spPr>
        <p:txBody>
          <a:bodyPr lIns="91417" tIns="45710" rIns="91417" bIns="45710" anchor="b"/>
          <a:lstStyle/>
          <a:p>
            <a:pPr algn="r">
              <a:defRPr/>
            </a:pPr>
            <a:fld id="{7F146BF7-6EC8-4B2C-AFCC-927142A29320}" type="slidenum">
              <a:rPr lang="fr-FR" sz="1200"/>
              <a:pPr algn="r">
                <a:defRPr/>
              </a:pPr>
              <a:t>17</a:t>
            </a:fld>
            <a:endParaRPr lang="fr-FR" sz="1200" dirty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2939"/>
            <a:ext cx="5487013" cy="4114587"/>
          </a:xfrm>
          <a:noFill/>
          <a:ln/>
        </p:spPr>
        <p:txBody>
          <a:bodyPr lIns="91417" tIns="45710" rIns="91417" bIns="45710"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/>
          </a:p>
        </p:txBody>
      </p:sp>
      <p:sp>
        <p:nvSpPr>
          <p:cNvPr id="1741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D963DE-03D3-418C-80F8-8A09786A5F0E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 txBox="1">
            <a:spLocks noGrp="1" noChangeArrowheads="1"/>
          </p:cNvSpPr>
          <p:nvPr/>
        </p:nvSpPr>
        <p:spPr bwMode="auto">
          <a:xfrm>
            <a:off x="3884463" y="8685878"/>
            <a:ext cx="2972004" cy="456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333" tIns="43666" rIns="87333" bIns="43666" anchor="b"/>
          <a:lstStyle/>
          <a:p>
            <a:pPr algn="r" defTabSz="873391"/>
            <a:fld id="{B2E380D7-6DC9-4BEE-B1C9-2DFC9D8FFCC8}" type="slidenum">
              <a:rPr lang="fr-FR" sz="1100"/>
              <a:pPr algn="r" defTabSz="873391"/>
              <a:t>3</a:t>
            </a:fld>
            <a:endParaRPr lang="fr-FR" sz="1100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84463" y="8685878"/>
            <a:ext cx="2972004" cy="456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333" tIns="43666" rIns="87333" bIns="43666" anchor="b"/>
          <a:lstStyle/>
          <a:p>
            <a:pPr algn="r" defTabSz="873391"/>
            <a:fld id="{325D700C-944D-4123-8B04-6D1432D276AA}" type="slidenum">
              <a:rPr lang="fr-FR" sz="1100"/>
              <a:pPr algn="r" defTabSz="873391"/>
              <a:t>4</a:t>
            </a:fld>
            <a:endParaRPr lang="fr-FR" sz="1100" dirty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84463" y="8685878"/>
            <a:ext cx="2972004" cy="456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333" tIns="43666" rIns="87333" bIns="43666" anchor="b"/>
          <a:lstStyle/>
          <a:p>
            <a:pPr algn="r" defTabSz="873391"/>
            <a:fld id="{D4087518-C8F4-4C2E-A563-2CC358C5B489}" type="slidenum">
              <a:rPr lang="fr-FR" sz="1100"/>
              <a:pPr algn="r" defTabSz="873391"/>
              <a:t>5</a:t>
            </a:fld>
            <a:endParaRPr lang="fr-FR" sz="1100" dirty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 txBox="1">
            <a:spLocks noGrp="1" noChangeArrowheads="1"/>
          </p:cNvSpPr>
          <p:nvPr/>
        </p:nvSpPr>
        <p:spPr bwMode="auto">
          <a:xfrm>
            <a:off x="3884463" y="8685878"/>
            <a:ext cx="2972004" cy="456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333" tIns="43666" rIns="87333" bIns="43666" anchor="b"/>
          <a:lstStyle/>
          <a:p>
            <a:pPr algn="r" defTabSz="873391"/>
            <a:fld id="{1296115D-D2F6-40ED-BACD-DA26B36BC623}" type="slidenum">
              <a:rPr lang="fr-FR" sz="1100"/>
              <a:pPr algn="r" defTabSz="873391"/>
              <a:t>6</a:t>
            </a:fld>
            <a:endParaRPr lang="fr-FR" sz="1100" dirty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 txBox="1">
            <a:spLocks noGrp="1" noChangeArrowheads="1"/>
          </p:cNvSpPr>
          <p:nvPr/>
        </p:nvSpPr>
        <p:spPr bwMode="auto">
          <a:xfrm>
            <a:off x="3884463" y="8685878"/>
            <a:ext cx="2972004" cy="456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333" tIns="43666" rIns="87333" bIns="43666" anchor="b"/>
          <a:lstStyle/>
          <a:p>
            <a:pPr algn="r" defTabSz="873391"/>
            <a:fld id="{5076B504-7E12-40EF-B8DB-F44859ADDEFD}" type="slidenum">
              <a:rPr lang="fr-FR" sz="1100"/>
              <a:pPr algn="r" defTabSz="873391"/>
              <a:t>7</a:t>
            </a:fld>
            <a:endParaRPr lang="fr-FR" sz="1100" dirty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 txBox="1">
            <a:spLocks noGrp="1" noChangeArrowheads="1"/>
          </p:cNvSpPr>
          <p:nvPr/>
        </p:nvSpPr>
        <p:spPr bwMode="auto">
          <a:xfrm>
            <a:off x="3884463" y="8685878"/>
            <a:ext cx="2972004" cy="456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333" tIns="43666" rIns="87333" bIns="43666" anchor="b"/>
          <a:lstStyle/>
          <a:p>
            <a:pPr algn="r" defTabSz="873391"/>
            <a:fld id="{6260F8D1-A2A0-4620-ABEF-D35D837940F1}" type="slidenum">
              <a:rPr lang="fr-FR" sz="1100"/>
              <a:pPr algn="r" defTabSz="873391"/>
              <a:t>9</a:t>
            </a:fld>
            <a:endParaRPr lang="fr-FR" sz="1100" dirty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3A945-9256-4C89-AC01-DF5E87B03E4D}" type="slidenum">
              <a:rPr lang="fr-CH" smtClean="0"/>
              <a:pPr/>
              <a:t>10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35372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Cliquez pour modifier le style des sous-titres du masque</a:t>
            </a:r>
            <a:endParaRPr lang="fr-CH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6B8F4-1382-4C56-A0C8-DF0CFB6D47B1}" type="datetime1">
              <a:rPr lang="fr-FR" smtClean="0"/>
              <a:t>26/10/2020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dirty="0"/>
              <a:t>Webbax | Rue de l'Eglise 32 | 1926 Fully | contact@webbax.ch | www.webbax.ch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E50AB-C5B8-44B2-B978-9B9F29F0FD4F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4A4-5628-4837-B28B-907F1D6433EA}" type="datetime1">
              <a:rPr lang="fr-FR" smtClean="0"/>
              <a:t>26/10/2020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dirty="0"/>
              <a:t>Webbax | Rue de l'Eglise 32 | 1926 Fully | contact@webbax.ch | www.webbax.ch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E50AB-C5B8-44B2-B978-9B9F29F0FD4F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C65B0-49C5-497C-AFC8-B3B2A68DDE5C}" type="datetime1">
              <a:rPr lang="fr-FR" smtClean="0"/>
              <a:t>26/10/2020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dirty="0"/>
              <a:t>Webbax | Rue de l'Eglise 32 | 1926 Fully | contact@webbax.ch | www.webbax.ch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E50AB-C5B8-44B2-B978-9B9F29F0FD4F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D55B4-D316-4AF4-B8CD-19233FDE344F}" type="datetime1">
              <a:rPr lang="fr-FR" smtClean="0"/>
              <a:t>26/10/2020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dirty="0"/>
              <a:t>Webbax | Rue de l'Eglise 32 | 1926 Fully | contact@webbax.ch | www.webbax.ch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E50AB-C5B8-44B2-B978-9B9F29F0FD4F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4FE57-DFAB-4774-9002-19EED0E45411}" type="datetime1">
              <a:rPr lang="fr-FR" smtClean="0"/>
              <a:t>26/10/2020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dirty="0"/>
              <a:t>Webbax | Rue de l'Eglise 32 | 1926 Fully | contact@webbax.ch | www.webbax.ch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E50AB-C5B8-44B2-B978-9B9F29F0FD4F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81EAE-D34A-4C24-834F-97412635BADD}" type="datetime1">
              <a:rPr lang="fr-FR" smtClean="0"/>
              <a:t>26/10/2020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dirty="0"/>
              <a:t>Webbax | Rue de l'Eglise 32 | 1926 Fully | contact@webbax.ch | www.webbax.ch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E50AB-C5B8-44B2-B978-9B9F29F0FD4F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3692-FFFB-4632-A13F-200E375C6D3A}" type="datetime1">
              <a:rPr lang="fr-FR" smtClean="0"/>
              <a:t>26/10/2020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dirty="0"/>
              <a:t>Webbax | Rue de l'Eglise 32 | 1926 Fully | contact@webbax.ch | www.webbax.ch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E50AB-C5B8-44B2-B978-9B9F29F0FD4F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D0685-7E73-4561-B343-ECFB024EDD61}" type="datetime1">
              <a:rPr lang="fr-FR" smtClean="0"/>
              <a:t>26/10/2020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dirty="0"/>
              <a:t>Webbax | Rue de l'Eglise 32 | 1926 Fully | contact@webbax.ch | www.webbax.ch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E50AB-C5B8-44B2-B978-9B9F29F0FD4F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4DED2-5E1A-4C51-952C-6342E9616BE1}" type="datetime1">
              <a:rPr lang="fr-FR" smtClean="0"/>
              <a:t>26/10/2020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dirty="0"/>
              <a:t>Webbax | Rue de l'Eglise 32 | 1926 Fully | contact@webbax.ch | www.webbax.ch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E50AB-C5B8-44B2-B978-9B9F29F0FD4F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D8B6-7BD4-4B55-AA50-032A977CAFD7}" type="datetime1">
              <a:rPr lang="fr-FR" smtClean="0"/>
              <a:t>26/10/2020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dirty="0"/>
              <a:t>Webbax | Rue de l'Eglise 32 | 1926 Fully | contact@webbax.ch | www.webbax.ch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E50AB-C5B8-44B2-B978-9B9F29F0FD4F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522AD-3E23-411D-BDE4-052B09042E9A}" type="datetime1">
              <a:rPr lang="fr-FR" smtClean="0"/>
              <a:t>26/10/2020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dirty="0"/>
              <a:t>Webbax | Rue de l'Eglise 32 | 1926 Fully | contact@webbax.ch | www.webbax.ch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E50AB-C5B8-44B2-B978-9B9F29F0FD4F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41326-CED5-4B9A-89B8-1A4DD69A0E8F}" type="datetime1">
              <a:rPr lang="fr-FR" smtClean="0"/>
              <a:t>26/10/2020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28596" y="6500834"/>
            <a:ext cx="8286808" cy="2206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CH" dirty="0"/>
              <a:t>Webbax | Rue de l'Eglise 32 | 1926 Fully | contact@webbax.ch | www.webbax.ch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E50AB-C5B8-44B2-B978-9B9F29F0FD4F}" type="slidenum">
              <a:rPr lang="fr-CH" smtClean="0"/>
              <a:pPr/>
              <a:t>‹N°›</a:t>
            </a:fld>
            <a:endParaRPr lang="fr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ontact@webbax.ch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g"/><Relationship Id="rId5" Type="http://schemas.openxmlformats.org/officeDocument/2006/relationships/image" Target="../media/image1.jpeg"/><Relationship Id="rId4" Type="http://schemas.openxmlformats.org/officeDocument/2006/relationships/hyperlink" Target="http://www.webbax.ch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contact@webbax.ch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hyperlink" Target="http://www.webbax.ch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orecommander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themeforest.net/category/ecommerce/prestashop" TargetMode="External"/><Relationship Id="rId2" Type="http://schemas.openxmlformats.org/officeDocument/2006/relationships/hyperlink" Target="http://www.templatemonster.com/prestashop-themes.php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ZoneTexte 14"/>
          <p:cNvSpPr txBox="1">
            <a:spLocks noChangeArrowheads="1"/>
          </p:cNvSpPr>
          <p:nvPr/>
        </p:nvSpPr>
        <p:spPr bwMode="auto">
          <a:xfrm>
            <a:off x="0" y="523875"/>
            <a:ext cx="83581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chemeClr val="folHlink"/>
              </a:buClr>
              <a:buFont typeface="Wingdings" pitchFamily="2" charset="2"/>
              <a:buChar char="§"/>
            </a:pPr>
            <a:r>
              <a:rPr lang="fr-FR" sz="1800" dirty="0">
                <a:solidFill>
                  <a:schemeClr val="bg1"/>
                </a:solidFill>
                <a:latin typeface="Calibri" pitchFamily="34" charset="0"/>
              </a:rPr>
              <a:t>CAHIER DES CHARGES PRÉLIMINAIRE A LA CREATION DE VOTRE SITE E-COMMERCE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285728"/>
            <a:ext cx="9144000" cy="642942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84138">
              <a:buClr>
                <a:schemeClr val="folHlink"/>
              </a:buClr>
            </a:pPr>
            <a:r>
              <a:rPr lang="fr-FR" sz="2500" dirty="0">
                <a:solidFill>
                  <a:schemeClr val="bg1"/>
                </a:solidFill>
                <a:latin typeface="Calibri" pitchFamily="34" charset="0"/>
              </a:rPr>
              <a:t>CAHIER DES CHARGES E-COMMERCE</a:t>
            </a:r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dirty="0"/>
              <a:t>Webbax | CP 157 | 1926 Fully | contact@webbax.ch | www.webbax.ch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4716016" y="4843720"/>
            <a:ext cx="155844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319588" algn="r"/>
                <a:tab pos="4498975" algn="ctr"/>
                <a:tab pos="4679950" algn="l"/>
              </a:tabLst>
              <a:defRPr/>
            </a:pPr>
            <a:r>
              <a:rPr lang="fr-FR" sz="1100" b="1" dirty="0">
                <a:latin typeface="Calibri" pitchFamily="34" charset="0"/>
                <a:cs typeface="Arial" charset="0"/>
              </a:rPr>
              <a:t>Webbax</a:t>
            </a:r>
            <a:br>
              <a:rPr lang="fr-FR" sz="1100" dirty="0">
                <a:latin typeface="Calibri" pitchFamily="34" charset="0"/>
                <a:cs typeface="Arial" charset="0"/>
              </a:rPr>
            </a:br>
            <a:r>
              <a:rPr lang="fr-FR" sz="1100" dirty="0">
                <a:latin typeface="Calibri" pitchFamily="34" charset="0"/>
                <a:cs typeface="Arial" charset="0"/>
              </a:rPr>
              <a:t>Germain Tenthorey</a:t>
            </a:r>
          </a:p>
          <a:p>
            <a:pPr>
              <a:tabLst>
                <a:tab pos="4319588" algn="r"/>
                <a:tab pos="4498975" algn="ctr"/>
                <a:tab pos="4679950" algn="l"/>
              </a:tabLst>
              <a:defRPr/>
            </a:pPr>
            <a:r>
              <a:rPr lang="fr-FR" sz="1100" dirty="0">
                <a:latin typeface="Calibri" pitchFamily="34" charset="0"/>
                <a:cs typeface="Arial" charset="0"/>
              </a:rPr>
              <a:t>CP 157</a:t>
            </a:r>
          </a:p>
          <a:p>
            <a:pPr>
              <a:tabLst>
                <a:tab pos="4319588" algn="r"/>
                <a:tab pos="4498975" algn="ctr"/>
                <a:tab pos="4679950" algn="l"/>
              </a:tabLst>
              <a:defRPr/>
            </a:pPr>
            <a:r>
              <a:rPr lang="fr-FR" sz="1100" dirty="0">
                <a:latin typeface="Calibri" pitchFamily="34" charset="0"/>
                <a:cs typeface="Arial" charset="0"/>
              </a:rPr>
              <a:t>1926 Fully</a:t>
            </a:r>
          </a:p>
          <a:p>
            <a:pPr>
              <a:tabLst>
                <a:tab pos="4319588" algn="r"/>
                <a:tab pos="4498975" algn="ctr"/>
                <a:tab pos="4679950" algn="l"/>
              </a:tabLst>
              <a:defRPr/>
            </a:pPr>
            <a:r>
              <a:rPr lang="fr-FR" sz="1100" dirty="0">
                <a:latin typeface="Calibri" pitchFamily="34" charset="0"/>
                <a:cs typeface="Arial" charset="0"/>
              </a:rPr>
              <a:t>Tél. : +41 027 746 19 81</a:t>
            </a:r>
            <a:br>
              <a:rPr lang="fr-FR" sz="1100" dirty="0">
                <a:solidFill>
                  <a:srgbClr val="FF9900"/>
                </a:solidFill>
                <a:latin typeface="Calibri" pitchFamily="34" charset="0"/>
                <a:cs typeface="Arial" charset="0"/>
              </a:rPr>
            </a:br>
            <a:r>
              <a:rPr lang="fr-FR" sz="1100" dirty="0">
                <a:solidFill>
                  <a:srgbClr val="FF9900"/>
                </a:solidFill>
                <a:latin typeface="Calibri" pitchFamily="34" charset="0"/>
                <a:cs typeface="Arial" charset="0"/>
                <a:hlinkClick r:id="rId3"/>
              </a:rPr>
              <a:t>contact@webbax.ch</a:t>
            </a:r>
            <a:br>
              <a:rPr lang="fr-FR" sz="1100" dirty="0">
                <a:solidFill>
                  <a:srgbClr val="FF9900"/>
                </a:solidFill>
                <a:latin typeface="Calibri" pitchFamily="34" charset="0"/>
                <a:cs typeface="Arial" charset="0"/>
              </a:rPr>
            </a:br>
            <a:r>
              <a:rPr lang="fr-FR" sz="1100" dirty="0">
                <a:solidFill>
                  <a:srgbClr val="FF9900"/>
                </a:solidFill>
                <a:latin typeface="Calibri" pitchFamily="34" charset="0"/>
                <a:cs typeface="Arial" charset="0"/>
                <a:hlinkClick r:id="rId4"/>
              </a:rPr>
              <a:t>www.webbax.ch</a:t>
            </a:r>
            <a:endParaRPr lang="fr-FR" sz="1100" dirty="0">
              <a:solidFill>
                <a:srgbClr val="FF9900"/>
              </a:solidFill>
              <a:latin typeface="Calibri" pitchFamily="34" charset="0"/>
              <a:cs typeface="Arial" charset="0"/>
            </a:endParaRPr>
          </a:p>
          <a:p>
            <a:endParaRPr lang="fr-CH" sz="1100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98DE5973-F108-4AF9-87F2-EC5263834CC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4678872"/>
            <a:ext cx="1558440" cy="155844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399222C9-0DE6-4608-AC9A-62873804AC5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478" y="1207222"/>
            <a:ext cx="8568952" cy="322989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dirty="0"/>
              <a:t>Webbax | CP 157 | 1926 Fully | contact@webbax.ch | www.webbax.ch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353340"/>
            <a:ext cx="9144000" cy="642942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61950"/>
            <a:r>
              <a:rPr lang="fr-FR" sz="2500" dirty="0">
                <a:solidFill>
                  <a:schemeClr val="bg1"/>
                </a:solidFill>
                <a:latin typeface="Calibri" pitchFamily="34" charset="0"/>
              </a:rPr>
              <a:t>FONCTIONNALITES METIER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33350" y="1200150"/>
            <a:ext cx="8831138" cy="5247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chemeClr val="folHlink"/>
              </a:buClr>
              <a:buFont typeface="Wingdings" pitchFamily="2" charset="2"/>
              <a:buNone/>
            </a:pPr>
            <a:endParaRPr lang="fr-FR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</a:pPr>
            <a:r>
              <a:rPr lang="fr-FR" dirty="0">
                <a:latin typeface="Calibri" pitchFamily="34" charset="0"/>
                <a:cs typeface="Calibri" pitchFamily="34" charset="0"/>
              </a:rPr>
              <a:t>Besoins spécifiques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100" i="1" dirty="0">
                <a:latin typeface="Calibri" pitchFamily="34" charset="0"/>
                <a:cs typeface="Calibri" pitchFamily="34" charset="0"/>
              </a:rPr>
              <a:t> </a:t>
            </a:r>
            <a:endParaRPr lang="fr-FR" sz="1000" i="1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Chaque projet e-commerce est unique et demande des adaptations « sur mesure » en fonction du type d’activité, car les besoins sont différents entre un marchand qui commercialise des vêtements, du high-tech ou par exemple des consommables.</a:t>
            </a: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r>
              <a:rPr lang="fr-FR" sz="1200" dirty="0">
                <a:latin typeface="Calibri" pitchFamily="34" charset="0"/>
                <a:cs typeface="Calibri" pitchFamily="34" charset="0"/>
              </a:rPr>
              <a:t>Vous pouvez lister ci-dessous des besoins ou préoccupations spécifiques qui concernent votre activité :</a:t>
            </a:r>
          </a:p>
          <a:p>
            <a:pPr>
              <a:buClr>
                <a:schemeClr val="folHlink"/>
              </a:buClr>
            </a:pPr>
            <a:endParaRPr lang="fr-FR" sz="12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…………………………………………………………………………………………………………………………………………………………………………………………………………………………. …………………………………………………………………………………………………………………………………………………………………………………………………………………………. …………………………………………………………………………………………………………………………………………………………………………………………………………………………. …………………………………………………………………………………………………………………………………………………………………………………………………………………………. …………………………………………………………………………………………………………………………………………………………………………………………………………………………. …………………………………………………………………………………………………………………………………………………………………………………………………………………………. …………………………………………………………………………………………………………………………………………………………………………………………………………………………. …………………………………………………………………………………………………………………………………………………………………………………………………………………………. …………………………………………………………………………………………………………………………………………………………………………………………………………………………. …………………………………………………………………………………………………………………………………………………………………………………………………………………………. …………………………………………………………………………………………………………………………………………………………………………………………………………………………. …………………………………………………………………………………………………………………………………………………………………………………………………………………………. …………………………………………………………………………………………………………………………………………………………………………………………………………………………. …………………………………………………………………………………………………………………………………………………………………………………………………………………………. …………………………………………………………………………………………………………………………………………………………………………………………………………………………. …………………………………………………………………………………………………………………………………………………………………………………………………………………………. …………………………………………………………………………………………………………………………………………………………………………………………………………………………. …………………………………………………………………………………………………………………………………………………………………………………………………………………………. </a:t>
            </a:r>
          </a:p>
        </p:txBody>
      </p:sp>
    </p:spTree>
    <p:extLst>
      <p:ext uri="{BB962C8B-B14F-4D97-AF65-F5344CB8AC3E}">
        <p14:creationId xmlns:p14="http://schemas.microsoft.com/office/powerpoint/2010/main" val="821220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dirty="0"/>
              <a:t>Webbax | CP 157 | 1926 Fully | contact@webbax.ch | www.webbax.ch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353340"/>
            <a:ext cx="9144000" cy="642942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61950"/>
            <a:r>
              <a:rPr lang="fr-FR" sz="2500" dirty="0">
                <a:solidFill>
                  <a:schemeClr val="bg1"/>
                </a:solidFill>
                <a:latin typeface="Calibri" pitchFamily="34" charset="0"/>
              </a:rPr>
              <a:t>GESTION DU CONTENU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33350" y="1200150"/>
            <a:ext cx="3933825" cy="420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chemeClr val="folHlink"/>
              </a:buClr>
              <a:buFont typeface="Wingdings" pitchFamily="2" charset="2"/>
              <a:buNone/>
            </a:pPr>
            <a:endParaRPr lang="fr-FR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</a:pPr>
            <a:r>
              <a:rPr lang="fr-FR" dirty="0">
                <a:latin typeface="Calibri" pitchFamily="34" charset="0"/>
                <a:cs typeface="Calibri" pitchFamily="34" charset="0"/>
              </a:rPr>
              <a:t>Produits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100" i="1" dirty="0">
                <a:latin typeface="Calibri" pitchFamily="34" charset="0"/>
                <a:cs typeface="Calibri" pitchFamily="34" charset="0"/>
              </a:rPr>
              <a:t> </a:t>
            </a:r>
            <a:endParaRPr lang="fr-FR" sz="1000" i="1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100" dirty="0">
                <a:latin typeface="Calibri" pitchFamily="34" charset="0"/>
                <a:cs typeface="Calibri" pitchFamily="34" charset="0"/>
              </a:rPr>
              <a:t>Avez-vous besoin de conseils en matière de rédaction de fiches produits ? :</a:t>
            </a:r>
          </a:p>
          <a:p>
            <a:pPr>
              <a:buClr>
                <a:schemeClr val="folHlink"/>
              </a:buClr>
            </a:pPr>
            <a:br>
              <a:rPr lang="fr-FR" sz="1100" dirty="0">
                <a:latin typeface="Calibri" pitchFamily="34" charset="0"/>
                <a:cs typeface="Calibri" pitchFamily="34" charset="0"/>
              </a:rPr>
            </a:br>
            <a:r>
              <a:rPr lang="fr-FR" sz="1100" dirty="0">
                <a:latin typeface="Calibri" pitchFamily="34" charset="0"/>
                <a:cs typeface="Calibri" pitchFamily="34" charset="0"/>
              </a:rPr>
              <a:t>[   ] Oui</a:t>
            </a:r>
          </a:p>
          <a:p>
            <a:pPr>
              <a:buClr>
                <a:schemeClr val="folHlink"/>
              </a:buClr>
            </a:pPr>
            <a:r>
              <a:rPr lang="fr-FR" sz="1100" dirty="0">
                <a:latin typeface="Calibri" pitchFamily="34" charset="0"/>
                <a:cs typeface="Calibri" pitchFamily="34" charset="0"/>
              </a:rPr>
              <a:t>[   ] Non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br>
              <a:rPr lang="fr-FR" sz="1100" dirty="0">
                <a:latin typeface="Calibri" pitchFamily="34" charset="0"/>
                <a:cs typeface="Calibri" pitchFamily="34" charset="0"/>
              </a:rPr>
            </a:br>
            <a:r>
              <a:rPr lang="fr-FR" sz="1100" dirty="0">
                <a:latin typeface="Calibri" pitchFamily="34" charset="0"/>
                <a:cs typeface="Calibri" pitchFamily="34" charset="0"/>
              </a:rPr>
              <a:t>Est-ce que vous allez-vous-même rédiger les fiches produits ? :</a:t>
            </a:r>
          </a:p>
          <a:p>
            <a:pPr>
              <a:buClr>
                <a:schemeClr val="folHlink"/>
              </a:buClr>
            </a:pPr>
            <a:br>
              <a:rPr lang="fr-FR" sz="1100" dirty="0">
                <a:latin typeface="Calibri" pitchFamily="34" charset="0"/>
                <a:cs typeface="Calibri" pitchFamily="34" charset="0"/>
              </a:rPr>
            </a:br>
            <a:r>
              <a:rPr lang="fr-FR" sz="1100" dirty="0">
                <a:latin typeface="Calibri" pitchFamily="34" charset="0"/>
                <a:cs typeface="Calibri" pitchFamily="34" charset="0"/>
              </a:rPr>
              <a:t>[   ] Oui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100" dirty="0">
                <a:latin typeface="Calibri" pitchFamily="34" charset="0"/>
                <a:cs typeface="Calibri" pitchFamily="34" charset="0"/>
              </a:rPr>
              <a:t>[   ] Non</a:t>
            </a:r>
            <a:br>
              <a:rPr lang="fr-FR" sz="1100" dirty="0">
                <a:latin typeface="Calibri" pitchFamily="34" charset="0"/>
                <a:cs typeface="Calibri" pitchFamily="34" charset="0"/>
              </a:rPr>
            </a:br>
            <a:br>
              <a:rPr lang="fr-FR" sz="1100" dirty="0">
                <a:latin typeface="Calibri" pitchFamily="34" charset="0"/>
                <a:cs typeface="Calibri" pitchFamily="34" charset="0"/>
              </a:rPr>
            </a:br>
            <a:r>
              <a:rPr lang="fr-FR" sz="1100" dirty="0">
                <a:latin typeface="Calibri" pitchFamily="34" charset="0"/>
                <a:cs typeface="Calibri" pitchFamily="34" charset="0"/>
              </a:rPr>
              <a:t>Est-ce que vous pensez recopier les descriptions transmises par votre fournisseur ou faire une rédaction manuelle ? :</a:t>
            </a:r>
            <a:br>
              <a:rPr lang="fr-FR" sz="1100" dirty="0">
                <a:latin typeface="Calibri" pitchFamily="34" charset="0"/>
                <a:cs typeface="Calibri" pitchFamily="34" charset="0"/>
              </a:rPr>
            </a:br>
            <a:endParaRPr lang="fr-FR" sz="11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</a:pPr>
            <a:r>
              <a:rPr lang="fr-FR" sz="1100" dirty="0">
                <a:latin typeface="Calibri" pitchFamily="34" charset="0"/>
                <a:cs typeface="Calibri" pitchFamily="34" charset="0"/>
              </a:rPr>
              <a:t>[   ] Je vais rédiger manuellement le contenu</a:t>
            </a:r>
          </a:p>
          <a:p>
            <a:pPr>
              <a:buClr>
                <a:schemeClr val="folHlink"/>
              </a:buClr>
            </a:pPr>
            <a:r>
              <a:rPr lang="fr-FR" sz="1100" dirty="0">
                <a:latin typeface="Calibri" pitchFamily="34" charset="0"/>
                <a:cs typeface="Calibri" pitchFamily="34" charset="0"/>
              </a:rPr>
              <a:t>[   ] Je vais recopier les descriptions des fournisseurs</a:t>
            </a:r>
            <a:br>
              <a:rPr lang="fr-FR" sz="1100" dirty="0">
                <a:latin typeface="Calibri" pitchFamily="34" charset="0"/>
                <a:cs typeface="Calibri" pitchFamily="34" charset="0"/>
              </a:rPr>
            </a:br>
            <a:r>
              <a:rPr lang="fr-FR" sz="1100" dirty="0">
                <a:latin typeface="Calibri" pitchFamily="34" charset="0"/>
                <a:cs typeface="Calibri" pitchFamily="34" charset="0"/>
              </a:rPr>
              <a:t>[   ] Je vais faire un mix des deux</a:t>
            </a:r>
          </a:p>
          <a:p>
            <a:pPr>
              <a:buClr>
                <a:schemeClr val="folHlink"/>
              </a:buClr>
            </a:pPr>
            <a:endParaRPr lang="fr-FR" sz="11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</a:pPr>
            <a:endParaRPr lang="fr-FR" sz="11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</a:pPr>
            <a:endParaRPr lang="fr-FR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644008" y="1196752"/>
            <a:ext cx="4071396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chemeClr val="folHlink"/>
              </a:buClr>
              <a:buFont typeface="Wingdings" pitchFamily="2" charset="2"/>
              <a:buNone/>
            </a:pPr>
            <a:endParaRPr lang="fr-FR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</a:pPr>
            <a:r>
              <a:rPr lang="fr-FR" dirty="0">
                <a:latin typeface="Calibri" pitchFamily="34" charset="0"/>
                <a:cs typeface="Calibri" pitchFamily="34" charset="0"/>
              </a:rPr>
              <a:t>Autres pages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100" i="1" dirty="0">
                <a:latin typeface="Calibri" pitchFamily="34" charset="0"/>
                <a:cs typeface="Calibri" pitchFamily="34" charset="0"/>
              </a:rPr>
              <a:t> </a:t>
            </a:r>
            <a:endParaRPr lang="fr-FR" sz="1000" i="1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100" dirty="0">
                <a:latin typeface="Calibri" pitchFamily="34" charset="0"/>
                <a:cs typeface="Calibri" pitchFamily="34" charset="0"/>
              </a:rPr>
              <a:t>Avez-vous besoin de conseils pour rédiger les conditions générales de vente, les informations liées à la livraison, politique de remboursement , etc…? :</a:t>
            </a:r>
          </a:p>
          <a:p>
            <a:pPr>
              <a:buClr>
                <a:schemeClr val="folHlink"/>
              </a:buClr>
            </a:pPr>
            <a:br>
              <a:rPr lang="fr-FR" sz="1100" dirty="0">
                <a:latin typeface="Calibri" pitchFamily="34" charset="0"/>
                <a:cs typeface="Calibri" pitchFamily="34" charset="0"/>
              </a:rPr>
            </a:br>
            <a:r>
              <a:rPr lang="fr-FR" sz="1100" dirty="0">
                <a:latin typeface="Calibri" pitchFamily="34" charset="0"/>
                <a:cs typeface="Calibri" pitchFamily="34" charset="0"/>
              </a:rPr>
              <a:t>[   ] Oui</a:t>
            </a:r>
          </a:p>
          <a:p>
            <a:pPr>
              <a:buClr>
                <a:schemeClr val="folHlink"/>
              </a:buClr>
            </a:pPr>
            <a:r>
              <a:rPr lang="fr-FR" sz="1100" dirty="0">
                <a:latin typeface="Calibri" pitchFamily="34" charset="0"/>
                <a:cs typeface="Calibri" pitchFamily="34" charset="0"/>
              </a:rPr>
              <a:t>[   ] Non</a:t>
            </a:r>
            <a:br>
              <a:rPr lang="fr-FR" sz="1100" dirty="0">
                <a:latin typeface="Calibri" pitchFamily="34" charset="0"/>
                <a:cs typeface="Calibri" pitchFamily="34" charset="0"/>
              </a:rPr>
            </a:br>
            <a:br>
              <a:rPr lang="fr-FR" sz="1100" dirty="0">
                <a:latin typeface="Calibri" pitchFamily="34" charset="0"/>
                <a:cs typeface="Calibri" pitchFamily="34" charset="0"/>
              </a:rPr>
            </a:br>
            <a:r>
              <a:rPr lang="fr-FR" sz="1100" dirty="0">
                <a:latin typeface="Calibri" pitchFamily="34" charset="0"/>
                <a:cs typeface="Calibri" pitchFamily="34" charset="0"/>
              </a:rPr>
              <a:t>Est-ce que vous allez vous-même rédiger le contenu de ces pages ?</a:t>
            </a:r>
            <a:br>
              <a:rPr lang="fr-FR" sz="1100" dirty="0">
                <a:latin typeface="Calibri" pitchFamily="34" charset="0"/>
                <a:cs typeface="Calibri" pitchFamily="34" charset="0"/>
              </a:rPr>
            </a:br>
            <a:br>
              <a:rPr lang="fr-FR" sz="1100" dirty="0">
                <a:latin typeface="Calibri" pitchFamily="34" charset="0"/>
                <a:cs typeface="Calibri" pitchFamily="34" charset="0"/>
              </a:rPr>
            </a:br>
            <a:r>
              <a:rPr lang="fr-FR" sz="1100" dirty="0">
                <a:latin typeface="Calibri" pitchFamily="34" charset="0"/>
                <a:cs typeface="Calibri" pitchFamily="34" charset="0"/>
              </a:rPr>
              <a:t>[   ] Oui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100" dirty="0">
                <a:latin typeface="Calibri" pitchFamily="34" charset="0"/>
                <a:cs typeface="Calibri" pitchFamily="34" charset="0"/>
              </a:rPr>
              <a:t>[   ] Non </a:t>
            </a:r>
          </a:p>
        </p:txBody>
      </p:sp>
    </p:spTree>
    <p:extLst>
      <p:ext uri="{BB962C8B-B14F-4D97-AF65-F5344CB8AC3E}">
        <p14:creationId xmlns:p14="http://schemas.microsoft.com/office/powerpoint/2010/main" val="22353652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dirty="0"/>
              <a:t>Webbax | CP 157 | 1926 Fully | contact@webbax.ch | www.webbax.ch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353340"/>
            <a:ext cx="9144000" cy="642942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61950"/>
            <a:r>
              <a:rPr lang="fr-FR" sz="2500" dirty="0">
                <a:solidFill>
                  <a:schemeClr val="bg1"/>
                </a:solidFill>
                <a:latin typeface="Calibri" pitchFamily="34" charset="0"/>
              </a:rPr>
              <a:t>INTERFACES MOBILES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05358" y="1412776"/>
            <a:ext cx="3430538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chemeClr val="folHlink"/>
              </a:buClr>
            </a:pPr>
            <a:r>
              <a:rPr lang="fr-FR" dirty="0">
                <a:latin typeface="Calibri" pitchFamily="34" charset="0"/>
                <a:cs typeface="Calibri" pitchFamily="34" charset="0"/>
              </a:rPr>
              <a:t>Interface Mobile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200" i="1" dirty="0"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Désirez-vous une interface pour les mobiles ?</a:t>
            </a:r>
          </a:p>
          <a:p>
            <a:pPr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Oui</a:t>
            </a:r>
          </a:p>
          <a:p>
            <a:pPr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Non</a:t>
            </a: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endParaRPr lang="fr-FR" sz="12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</a:pPr>
            <a:r>
              <a:rPr lang="fr-FR" dirty="0">
                <a:latin typeface="Calibri" pitchFamily="34" charset="0"/>
                <a:cs typeface="Calibri" pitchFamily="34" charset="0"/>
              </a:rPr>
              <a:t>Si oui...</a:t>
            </a:r>
          </a:p>
          <a:p>
            <a:pPr>
              <a:buClr>
                <a:schemeClr val="folHlink"/>
              </a:buClr>
            </a:pP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r>
              <a:rPr lang="fr-FR" sz="1200" dirty="0">
                <a:latin typeface="Calibri" pitchFamily="34" charset="0"/>
                <a:cs typeface="Calibri" pitchFamily="34" charset="0"/>
              </a:rPr>
              <a:t>Quels supports vous intéressent ?</a:t>
            </a: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r>
              <a:rPr lang="fr-FR" sz="1200" dirty="0">
                <a:latin typeface="Calibri" pitchFamily="34" charset="0"/>
                <a:cs typeface="Calibri" pitchFamily="34" charset="0"/>
              </a:rPr>
              <a:t>[   ] </a:t>
            </a:r>
            <a:r>
              <a:rPr lang="fr-FR" sz="1200" dirty="0" err="1">
                <a:latin typeface="Calibri" pitchFamily="34" charset="0"/>
                <a:cs typeface="Calibri" pitchFamily="34" charset="0"/>
              </a:rPr>
              <a:t>Iphone</a:t>
            </a:r>
            <a:r>
              <a:rPr lang="fr-FR" sz="1200" dirty="0">
                <a:latin typeface="Calibri" pitchFamily="34" charset="0"/>
                <a:cs typeface="Calibri" pitchFamily="34" charset="0"/>
              </a:rPr>
              <a:t> et autres types de Smartphones</a:t>
            </a: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r>
              <a:rPr lang="fr-FR" sz="1200" dirty="0">
                <a:latin typeface="Calibri" pitchFamily="34" charset="0"/>
                <a:cs typeface="Calibri" pitchFamily="34" charset="0"/>
              </a:rPr>
              <a:t>[   ] </a:t>
            </a:r>
            <a:r>
              <a:rPr lang="fr-FR" sz="1200" dirty="0" err="1">
                <a:latin typeface="Calibri" pitchFamily="34" charset="0"/>
                <a:cs typeface="Calibri" pitchFamily="34" charset="0"/>
              </a:rPr>
              <a:t>Ipad</a:t>
            </a:r>
            <a:r>
              <a:rPr lang="fr-FR" sz="1200" dirty="0">
                <a:latin typeface="Calibri" pitchFamily="34" charset="0"/>
                <a:cs typeface="Calibri" pitchFamily="34" charset="0"/>
              </a:rPr>
              <a:t> et autres types de Tablettes</a:t>
            </a:r>
          </a:p>
          <a:p>
            <a:pPr>
              <a:buClr>
                <a:schemeClr val="folHlink"/>
              </a:buClr>
            </a:pP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r>
              <a:rPr lang="fr-FR" sz="1200" dirty="0">
                <a:latin typeface="Calibri" pitchFamily="34" charset="0"/>
                <a:cs typeface="Calibri" pitchFamily="34" charset="0"/>
              </a:rPr>
              <a:t>Quel type de thème ?</a:t>
            </a: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r>
              <a:rPr lang="fr-FR" sz="1200" dirty="0">
                <a:latin typeface="Calibri" pitchFamily="34" charset="0"/>
                <a:cs typeface="Calibri" pitchFamily="34" charset="0"/>
              </a:rPr>
              <a:t>[   ] Responsive (1 thème qui s’adapte au mobile)</a:t>
            </a: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r>
              <a:rPr lang="fr-FR" sz="1200" dirty="0">
                <a:latin typeface="Calibri" pitchFamily="34" charset="0"/>
                <a:cs typeface="Calibri" pitchFamily="34" charset="0"/>
              </a:rPr>
              <a:t>[   ] Un thème dédié pour chaque interface</a:t>
            </a: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r>
              <a:rPr lang="fr-FR" sz="1200" dirty="0">
                <a:latin typeface="Calibri" pitchFamily="34" charset="0"/>
                <a:cs typeface="Calibri" pitchFamily="34" charset="0"/>
              </a:rPr>
              <a:t>Apparence du thème mobile</a:t>
            </a: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r>
              <a:rPr lang="fr-FR" sz="1200" dirty="0">
                <a:latin typeface="Calibri" pitchFamily="34" charset="0"/>
                <a:cs typeface="Calibri" pitchFamily="34" charset="0"/>
              </a:rPr>
              <a:t>[   ] basique sans personnalisation </a:t>
            </a: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r>
              <a:rPr lang="fr-FR" sz="1200" dirty="0">
                <a:latin typeface="Calibri" pitchFamily="34" charset="0"/>
                <a:cs typeface="Calibri" pitchFamily="34" charset="0"/>
              </a:rPr>
              <a:t>[   ] dans la même ligne graphique que la boutique</a:t>
            </a: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endParaRPr lang="fr-FR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995936" y="1844824"/>
            <a:ext cx="4199746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Proposer le paiement via Mobile ?</a:t>
            </a: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r>
              <a:rPr lang="fr-FR" sz="1200" dirty="0">
                <a:latin typeface="Calibri" pitchFamily="34" charset="0"/>
                <a:cs typeface="Calibri" pitchFamily="34" charset="0"/>
              </a:rPr>
              <a:t>[   ] Oui</a:t>
            </a: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r>
              <a:rPr lang="fr-FR" sz="1200" dirty="0">
                <a:latin typeface="Calibri" pitchFamily="34" charset="0"/>
                <a:cs typeface="Calibri" pitchFamily="34" charset="0"/>
              </a:rPr>
              <a:t>[   ] Non</a:t>
            </a: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endParaRPr lang="fr-FR" sz="12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L’interface mobile doit-être prévue directement lors du lancement de la boutique ?</a:t>
            </a: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r>
              <a:rPr lang="fr-FR" sz="1200" dirty="0">
                <a:latin typeface="Calibri" pitchFamily="34" charset="0"/>
                <a:cs typeface="Calibri" pitchFamily="34" charset="0"/>
              </a:rPr>
              <a:t>[   ] Oui</a:t>
            </a: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r>
              <a:rPr lang="fr-FR" sz="1200" dirty="0">
                <a:latin typeface="Calibri" pitchFamily="34" charset="0"/>
                <a:cs typeface="Calibri" pitchFamily="34" charset="0"/>
              </a:rPr>
              <a:t>[   ] Non, mais après la stabilisation de la boutique principale</a:t>
            </a: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r>
              <a:rPr lang="fr-FR" sz="1200" dirty="0">
                <a:latin typeface="Calibri" pitchFamily="34" charset="0"/>
                <a:cs typeface="Calibri" pitchFamily="34" charset="0"/>
              </a:rPr>
              <a:t>[   ] Non, mais c’est une perspective pour le futur</a:t>
            </a:r>
          </a:p>
          <a:p>
            <a:pPr>
              <a:buClr>
                <a:schemeClr val="folHlink"/>
              </a:buClr>
            </a:pP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r>
              <a:rPr lang="fr-FR" sz="1200" dirty="0">
                <a:latin typeface="Calibri" pitchFamily="34" charset="0"/>
                <a:cs typeface="Calibri" pitchFamily="34" charset="0"/>
              </a:rPr>
              <a:t>Est-ce que votre budget global pour la réalisation de la boutique pense être supérieur à 10’000 CHF ?</a:t>
            </a:r>
          </a:p>
          <a:p>
            <a:pPr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Oui</a:t>
            </a: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r>
              <a:rPr lang="fr-FR" sz="1200" dirty="0">
                <a:latin typeface="Calibri" pitchFamily="34" charset="0"/>
                <a:cs typeface="Calibri" pitchFamily="34" charset="0"/>
              </a:rPr>
              <a:t>[   ] Non</a:t>
            </a:r>
          </a:p>
          <a:p>
            <a:pPr>
              <a:buClr>
                <a:schemeClr val="folHlink"/>
              </a:buClr>
            </a:pPr>
            <a:endParaRPr lang="fr-FR" sz="12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Qu’attendez-vous principalement de l’interface Mobile ?</a:t>
            </a: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r>
              <a:rPr lang="fr-FR" sz="1200" dirty="0">
                <a:latin typeface="Calibri" pitchFamily="34" charset="0"/>
                <a:cs typeface="Calibri" pitchFamily="34" charset="0"/>
              </a:rPr>
              <a:t>………………………………………………………………………………………………….</a:t>
            </a: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r>
              <a:rPr lang="fr-FR" sz="1200" dirty="0">
                <a:latin typeface="Calibri" pitchFamily="34" charset="0"/>
                <a:cs typeface="Calibri" pitchFamily="34" charset="0"/>
              </a:rPr>
              <a:t>…………………………………………………………………………………………………...</a:t>
            </a:r>
          </a:p>
          <a:p>
            <a:pPr>
              <a:buClr>
                <a:schemeClr val="folHlink"/>
              </a:buClr>
            </a:pP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r>
              <a:rPr lang="fr-FR" sz="1200" dirty="0">
                <a:solidFill>
                  <a:schemeClr val="accent6"/>
                </a:solidFill>
                <a:latin typeface="Calibri" pitchFamily="34" charset="0"/>
                <a:cs typeface="Calibri" pitchFamily="34" charset="0"/>
              </a:rPr>
              <a:t>Note :  </a:t>
            </a:r>
            <a:r>
              <a:rPr lang="fr-FR" sz="1200" dirty="0">
                <a:latin typeface="Calibri" pitchFamily="34" charset="0"/>
                <a:cs typeface="Calibri" pitchFamily="34" charset="0"/>
              </a:rPr>
              <a:t>une interface mobile demande un temps d’implantation aussi important que le thème principale de la boutique.</a:t>
            </a:r>
            <a:endParaRPr lang="fr-FR" sz="1200" dirty="0">
              <a:solidFill>
                <a:schemeClr val="accent6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0653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dirty="0"/>
              <a:t>Webbax | CP 157 | 1926 Fully | contact@webbax.ch | www.webbax.ch</a:t>
            </a: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133350" y="1200150"/>
            <a:ext cx="8831138" cy="6170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chemeClr val="folHlink"/>
              </a:buClr>
              <a:buFont typeface="Wingdings" pitchFamily="2" charset="2"/>
              <a:buNone/>
            </a:pPr>
            <a:endParaRPr lang="fr-FR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</a:pPr>
            <a:r>
              <a:rPr lang="fr-FR" dirty="0">
                <a:latin typeface="Calibri" pitchFamily="34" charset="0"/>
                <a:cs typeface="Calibri" pitchFamily="34" charset="0"/>
              </a:rPr>
              <a:t>Chiffre d’affaire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100" i="1" dirty="0">
                <a:latin typeface="Calibri" pitchFamily="34" charset="0"/>
                <a:cs typeface="Calibri" pitchFamily="34" charset="0"/>
              </a:rPr>
              <a:t> </a:t>
            </a:r>
            <a:endParaRPr lang="fr-FR" sz="1000" i="1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Chiffre d’affaire annuel visé avec la boutique (approximatif) : …………………………………………</a:t>
            </a: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r>
              <a:rPr lang="fr-FR" sz="1200" i="1" dirty="0">
                <a:latin typeface="Calibri" pitchFamily="34" charset="0"/>
                <a:cs typeface="Calibri" pitchFamily="34" charset="0"/>
              </a:rPr>
              <a:t>Si vous avez une boutique physique, indiquez l’équilibre en % de la répartition du chiffre d’affaire entre la boutique physique &amp; virtuelle :</a:t>
            </a: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r>
              <a:rPr lang="fr-FR" sz="1200" dirty="0">
                <a:latin typeface="Calibri" pitchFamily="34" charset="0"/>
                <a:cs typeface="Calibri" pitchFamily="34" charset="0"/>
              </a:rPr>
              <a:t>Pourcentage CA boutique physique : …… %	Pourcentage CA boutique virtuelle :  …… %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r>
              <a:rPr lang="fr-FR" dirty="0">
                <a:latin typeface="Calibri" pitchFamily="34" charset="0"/>
                <a:cs typeface="Calibri" pitchFamily="34" charset="0"/>
              </a:rPr>
              <a:t>Taux de conversion</a:t>
            </a:r>
            <a:br>
              <a:rPr lang="fr-FR" dirty="0">
                <a:latin typeface="Calibri" pitchFamily="34" charset="0"/>
                <a:cs typeface="Calibri" pitchFamily="34" charset="0"/>
              </a:rPr>
            </a:br>
            <a:br>
              <a:rPr lang="fr-FR" dirty="0">
                <a:latin typeface="Calibri" pitchFamily="34" charset="0"/>
                <a:cs typeface="Calibri" pitchFamily="34" charset="0"/>
              </a:rPr>
            </a:br>
            <a:r>
              <a:rPr lang="fr-FR" sz="1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 retenir : </a:t>
            </a:r>
            <a:r>
              <a:rPr lang="fr-FR" sz="1200" dirty="0">
                <a:latin typeface="Calibri" pitchFamily="34" charset="0"/>
                <a:cs typeface="Calibri" pitchFamily="34" charset="0"/>
              </a:rPr>
              <a:t>le taux de conversion correspond à : (nb. commandes / nb. de visiteurs uniques) x 100 = taux de conversion en % </a:t>
            </a:r>
          </a:p>
          <a:p>
            <a:pPr algn="ctr">
              <a:buClr>
                <a:schemeClr val="folHlink"/>
              </a:buClr>
              <a:buFont typeface="Wingdings" pitchFamily="2" charset="2"/>
              <a:buNone/>
            </a:pPr>
            <a:r>
              <a:rPr lang="fr-FR" sz="1200" b="1" dirty="0">
                <a:latin typeface="Calibri" pitchFamily="34" charset="0"/>
                <a:cs typeface="Calibri" pitchFamily="34" charset="0"/>
              </a:rPr>
              <a:t>Le taux de conversion moyen en e-commerce se situe vers 1%</a:t>
            </a:r>
          </a:p>
          <a:p>
            <a:pPr algn="ctr">
              <a:buClr>
                <a:schemeClr val="folHlink"/>
              </a:buClr>
              <a:buFont typeface="Wingdings" pitchFamily="2" charset="2"/>
              <a:buNone/>
            </a:pPr>
            <a:endParaRPr lang="fr-FR" sz="12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Exemple journalier : (2 commandes / 300 visiteurs) x 100 = 0.66% ce taux peut-être donc amélioré </a:t>
            </a:r>
            <a:r>
              <a:rPr lang="fr-FR" sz="1200" u="sng" dirty="0">
                <a:latin typeface="Calibri" pitchFamily="34" charset="0"/>
                <a:cs typeface="Calibri" pitchFamily="34" charset="0"/>
              </a:rPr>
              <a:t>en travaillant la boutique et son offre</a:t>
            </a:r>
            <a:br>
              <a:rPr lang="fr-FR" sz="1200" u="sng" dirty="0">
                <a:latin typeface="Calibri" pitchFamily="34" charset="0"/>
                <a:cs typeface="Calibri" pitchFamily="34" charset="0"/>
              </a:rPr>
            </a:br>
            <a:br>
              <a:rPr lang="fr-FR" sz="1200" u="sng" dirty="0">
                <a:latin typeface="Calibri" pitchFamily="34" charset="0"/>
                <a:cs typeface="Calibri" pitchFamily="34" charset="0"/>
              </a:rPr>
            </a:br>
            <a:r>
              <a:rPr lang="fr-FR" dirty="0">
                <a:latin typeface="Calibri" pitchFamily="34" charset="0"/>
                <a:cs typeface="Calibri" pitchFamily="34" charset="0"/>
              </a:rPr>
              <a:t>But financier</a:t>
            </a:r>
          </a:p>
          <a:p>
            <a:pPr>
              <a:buClr>
                <a:schemeClr val="folHlink"/>
              </a:buClr>
            </a:pPr>
            <a:br>
              <a:rPr lang="fr-FR" dirty="0">
                <a:latin typeface="Calibri" pitchFamily="34" charset="0"/>
                <a:cs typeface="Calibri" pitchFamily="34" charset="0"/>
              </a:rPr>
            </a:br>
            <a:r>
              <a:rPr lang="fr-FR" sz="1200" dirty="0">
                <a:latin typeface="Calibri" pitchFamily="34" charset="0"/>
                <a:cs typeface="Calibri" pitchFamily="34" charset="0"/>
              </a:rPr>
              <a:t>[   ]</a:t>
            </a:r>
            <a:r>
              <a:rPr lang="fr-FR" sz="1200" dirty="0">
                <a:latin typeface="Calibri" pitchFamily="34" charset="0"/>
              </a:rPr>
              <a:t> Non défini, car il s’agit  d’une première expérience en e-commerce</a:t>
            </a:r>
            <a:br>
              <a:rPr lang="fr-FR" sz="1200" dirty="0">
                <a:latin typeface="Calibri" pitchFamily="34" charset="0"/>
              </a:rPr>
            </a:br>
            <a:r>
              <a:rPr lang="fr-FR" sz="1200" dirty="0">
                <a:latin typeface="Calibri" pitchFamily="34" charset="0"/>
                <a:cs typeface="Calibri" pitchFamily="34" charset="0"/>
              </a:rPr>
              <a:t>[   ]</a:t>
            </a:r>
            <a:r>
              <a:rPr lang="fr-FR" sz="1200" dirty="0">
                <a:latin typeface="Calibri" pitchFamily="34" charset="0"/>
              </a:rPr>
              <a:t> Compléter mon activité de salarié(e), tout en conservant mon emploi</a:t>
            </a:r>
            <a:br>
              <a:rPr lang="fr-FR" sz="1200" dirty="0">
                <a:latin typeface="Calibri" pitchFamily="34" charset="0"/>
              </a:rPr>
            </a:br>
            <a:r>
              <a:rPr lang="fr-FR" sz="1200" dirty="0">
                <a:latin typeface="Calibri" pitchFamily="34" charset="0"/>
                <a:cs typeface="Calibri" pitchFamily="34" charset="0"/>
              </a:rPr>
              <a:t>[   ]</a:t>
            </a:r>
            <a:r>
              <a:rPr lang="fr-FR" sz="1200" dirty="0">
                <a:latin typeface="Calibri" pitchFamily="34" charset="0"/>
              </a:rPr>
              <a:t> Compléter les revenus générés par l’activité existante (ex. via une boutique physique)</a:t>
            </a:r>
            <a:br>
              <a:rPr lang="fr-FR" sz="1200" dirty="0">
                <a:latin typeface="Calibri" pitchFamily="34" charset="0"/>
              </a:rPr>
            </a:br>
            <a:r>
              <a:rPr lang="fr-FR" sz="1200" dirty="0">
                <a:latin typeface="Calibri" pitchFamily="34" charset="0"/>
                <a:cs typeface="Calibri" pitchFamily="34" charset="0"/>
              </a:rPr>
              <a:t>[   ]</a:t>
            </a:r>
            <a:r>
              <a:rPr lang="fr-FR" sz="1200" dirty="0">
                <a:latin typeface="Calibri" pitchFamily="34" charset="0"/>
              </a:rPr>
              <a:t> Pouvoir vivre de mon activité e-commerce sans autres sources de rémunération</a:t>
            </a:r>
            <a:br>
              <a:rPr lang="fr-FR" sz="1200" dirty="0">
                <a:latin typeface="Calibri" pitchFamily="34" charset="0"/>
              </a:rPr>
            </a:br>
            <a:endParaRPr lang="fr-FR" sz="1200" dirty="0">
              <a:latin typeface="Calibri" pitchFamily="34" charset="0"/>
            </a:endParaRPr>
          </a:p>
          <a:p>
            <a:pPr>
              <a:buClr>
                <a:schemeClr val="folHlink"/>
              </a:buClr>
            </a:pPr>
            <a:endParaRPr lang="fr-FR" sz="1200" dirty="0">
              <a:latin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br>
              <a:rPr lang="fr-FR" sz="1200" u="sng" dirty="0">
                <a:latin typeface="Calibri" pitchFamily="34" charset="0"/>
                <a:cs typeface="Calibri" pitchFamily="34" charset="0"/>
              </a:rPr>
            </a:br>
            <a:br>
              <a:rPr lang="fr-FR" sz="1200" u="sng" dirty="0">
                <a:latin typeface="Calibri" pitchFamily="34" charset="0"/>
                <a:cs typeface="Calibri" pitchFamily="34" charset="0"/>
              </a:rPr>
            </a:br>
            <a:br>
              <a:rPr lang="fr-FR" sz="1200" u="sng" dirty="0">
                <a:latin typeface="Calibri" pitchFamily="34" charset="0"/>
                <a:cs typeface="Calibri" pitchFamily="34" charset="0"/>
              </a:rPr>
            </a:br>
            <a:br>
              <a:rPr lang="fr-FR" sz="1200" u="sng" dirty="0">
                <a:latin typeface="Calibri" pitchFamily="34" charset="0"/>
                <a:cs typeface="Calibri" pitchFamily="34" charset="0"/>
              </a:rPr>
            </a:br>
            <a:endParaRPr lang="fr-FR" sz="1200" u="sng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357166"/>
            <a:ext cx="9144000" cy="642942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61950"/>
            <a:r>
              <a:rPr lang="fr-FR" sz="2500" dirty="0">
                <a:solidFill>
                  <a:schemeClr val="bg1"/>
                </a:solidFill>
                <a:latin typeface="Calibri" pitchFamily="34" charset="0"/>
              </a:rPr>
              <a:t>OBJECTIFS</a:t>
            </a:r>
          </a:p>
        </p:txBody>
      </p:sp>
    </p:spTree>
    <p:extLst>
      <p:ext uri="{BB962C8B-B14F-4D97-AF65-F5344CB8AC3E}">
        <p14:creationId xmlns:p14="http://schemas.microsoft.com/office/powerpoint/2010/main" val="31109162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33350" y="1323975"/>
            <a:ext cx="83439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47675">
              <a:buClr>
                <a:srgbClr val="69BE28"/>
              </a:buClr>
              <a:defRPr/>
            </a:pPr>
            <a:r>
              <a:rPr lang="fr-FR" dirty="0">
                <a:latin typeface="Calibri" pitchFamily="34" charset="0"/>
                <a:cs typeface="Calibri" pitchFamily="34" charset="0"/>
              </a:rPr>
              <a:t>Formations :</a:t>
            </a:r>
            <a:endParaRPr lang="fr-FR" b="1" dirty="0">
              <a:solidFill>
                <a:srgbClr val="69BE28"/>
              </a:solidFill>
              <a:latin typeface="Calibri" pitchFamily="34" charset="0"/>
            </a:endParaRPr>
          </a:p>
          <a:p>
            <a:pPr defTabSz="447675">
              <a:buClr>
                <a:srgbClr val="69BE28"/>
              </a:buClr>
              <a:defRPr/>
            </a:pPr>
            <a:r>
              <a:rPr lang="fr-FR" sz="1100" b="1" dirty="0">
                <a:solidFill>
                  <a:srgbClr val="69BE28"/>
                </a:solidFill>
                <a:latin typeface="Calibri" pitchFamily="34" charset="0"/>
              </a:rPr>
              <a:t>	</a:t>
            </a:r>
            <a:r>
              <a:rPr lang="fr-FR" sz="1100" dirty="0">
                <a:latin typeface="Calibri" pitchFamily="34" charset="0"/>
                <a:cs typeface="Calibri" pitchFamily="34" charset="0"/>
              </a:rPr>
              <a:t>[   ] </a:t>
            </a:r>
            <a:r>
              <a:rPr lang="fr-FR" sz="1100" dirty="0">
                <a:latin typeface="Calibri" pitchFamily="34" charset="0"/>
              </a:rPr>
              <a:t>Formation progressive à distance, via </a:t>
            </a:r>
            <a:r>
              <a:rPr lang="fr-FR" sz="1100" dirty="0" err="1">
                <a:latin typeface="Calibri" pitchFamily="34" charset="0"/>
              </a:rPr>
              <a:t>Teamviewer</a:t>
            </a:r>
            <a:endParaRPr lang="fr-FR" sz="1100" b="1" dirty="0">
              <a:solidFill>
                <a:srgbClr val="69BE28"/>
              </a:solidFill>
              <a:latin typeface="Calibri" pitchFamily="34" charset="0"/>
            </a:endParaRPr>
          </a:p>
          <a:p>
            <a:pPr marL="447675" defTabSz="447675">
              <a:buClr>
                <a:srgbClr val="69BE28"/>
              </a:buClr>
              <a:defRPr/>
            </a:pPr>
            <a:r>
              <a:rPr lang="fr-FR" sz="1100" dirty="0">
                <a:latin typeface="Calibri" pitchFamily="34" charset="0"/>
                <a:cs typeface="Calibri" pitchFamily="34" charset="0"/>
              </a:rPr>
              <a:t>[   ] Formation sur place au sein de votre société</a:t>
            </a:r>
            <a:br>
              <a:rPr lang="fr-FR" sz="1100" dirty="0">
                <a:latin typeface="Calibri" pitchFamily="34" charset="0"/>
                <a:cs typeface="Calibri" pitchFamily="34" charset="0"/>
              </a:rPr>
            </a:br>
            <a:r>
              <a:rPr lang="fr-FR" sz="1100" dirty="0">
                <a:latin typeface="Calibri" pitchFamily="34" charset="0"/>
                <a:cs typeface="Calibri" pitchFamily="34" charset="0"/>
              </a:rPr>
              <a:t>[   ] Formation sur place chez </a:t>
            </a:r>
            <a:r>
              <a:rPr lang="fr-FR" sz="1100" dirty="0" err="1">
                <a:latin typeface="Calibri" pitchFamily="34" charset="0"/>
                <a:cs typeface="Calibri" pitchFamily="34" charset="0"/>
              </a:rPr>
              <a:t>Webbax</a:t>
            </a:r>
            <a:endParaRPr lang="fr-FR" sz="1100" dirty="0">
              <a:latin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endParaRPr lang="fr-FR" sz="11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defRPr/>
            </a:pPr>
            <a:r>
              <a:rPr lang="fr-FR" dirty="0">
                <a:latin typeface="Calibri" pitchFamily="34" charset="0"/>
                <a:cs typeface="Calibri" pitchFamily="34" charset="0"/>
              </a:rPr>
              <a:t>Budget du projet 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Décrivez brièvement vos contraintes stratégiques et financières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…………………………………………………………………………………………………..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…………………………………………………………………………………………………..</a:t>
            </a:r>
          </a:p>
          <a:p>
            <a:pPr>
              <a:buClr>
                <a:schemeClr val="folHlink"/>
              </a:buClr>
              <a:defRPr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…………………………………………………………………………………………………..</a:t>
            </a:r>
          </a:p>
          <a:p>
            <a:pPr>
              <a:buClr>
                <a:schemeClr val="folHlink"/>
              </a:buClr>
              <a:defRPr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…………………………………………………………………………………………………..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endParaRPr lang="fr-FR" sz="12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sz="1100" dirty="0">
                <a:latin typeface="Calibri" pitchFamily="34" charset="0"/>
                <a:cs typeface="Calibri" pitchFamily="34" charset="0"/>
              </a:rPr>
              <a:t>(</a:t>
            </a:r>
            <a:r>
              <a:rPr lang="fr-FR" sz="1100" i="1" dirty="0">
                <a:latin typeface="Calibri" pitchFamily="34" charset="0"/>
              </a:rPr>
              <a:t>Précisez, si elle est connue, la fourchette budgétaire que vous avez allouer au projet.)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endParaRPr lang="fr-FR" sz="12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Char char="ü"/>
              <a:defRPr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 Budget global  ………………………………….. CHF TTC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endParaRPr lang="fr-FR" sz="12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A savoir qu’en général un budget pour un projet e-commerce contient : 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	-  Budget conseils et accompagnement du projet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	-  Budget design web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	-  Budget technique</a:t>
            </a: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endParaRPr lang="fr-FR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defRPr/>
            </a:pPr>
            <a:r>
              <a:rPr lang="fr-FR" dirty="0">
                <a:latin typeface="Calibri" pitchFamily="34" charset="0"/>
                <a:cs typeface="Calibri" pitchFamily="34" charset="0"/>
              </a:rPr>
              <a:t>Délais de réalisation 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sz="1200" i="1" dirty="0">
                <a:latin typeface="Calibri" pitchFamily="34" charset="0"/>
                <a:cs typeface="Calibri" pitchFamily="34" charset="0"/>
              </a:rPr>
              <a:t>(Précisez les dates « au plus tôt » et « au plus tard » souhaitées pour la mise en ligne de votre site…)</a:t>
            </a:r>
          </a:p>
          <a:p>
            <a:pPr>
              <a:buClr>
                <a:schemeClr val="folHlink"/>
              </a:buClr>
              <a:buFont typeface="Wingdings" pitchFamily="2" charset="2"/>
              <a:buChar char="§"/>
              <a:defRPr/>
            </a:pPr>
            <a:endParaRPr lang="fr-FR" sz="1200" i="1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Au plus tôt :   JJ/MM/AAAA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Au plus tard : JJ/MM/AAAA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endParaRPr lang="fr-FR" sz="12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endParaRPr lang="fr-FR" sz="1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268" name="Rectangle 2"/>
          <p:cNvSpPr>
            <a:spLocks noChangeArrowheads="1"/>
          </p:cNvSpPr>
          <p:nvPr/>
        </p:nvSpPr>
        <p:spPr bwMode="auto">
          <a:xfrm>
            <a:off x="0" y="485775"/>
            <a:ext cx="91440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61950"/>
            <a:r>
              <a:rPr lang="fr-FR" sz="2400">
                <a:solidFill>
                  <a:schemeClr val="bg1"/>
                </a:solidFill>
                <a:latin typeface="Calibri" pitchFamily="34" charset="0"/>
              </a:rPr>
              <a:t>VOTRE BUDGET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57166"/>
            <a:ext cx="9144000" cy="642942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61950"/>
            <a:r>
              <a:rPr lang="fr-FR" sz="2500" dirty="0">
                <a:solidFill>
                  <a:schemeClr val="bg1"/>
                </a:solidFill>
                <a:latin typeface="Calibri" pitchFamily="34" charset="0"/>
              </a:rPr>
              <a:t>BUDGET</a:t>
            </a:r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dirty="0"/>
              <a:t>Webbax | CP 157 | 1926 Fully | contact@webbax.ch | www.webbax.ch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1476375"/>
            <a:ext cx="8877300" cy="53705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sz="1400" dirty="0">
                <a:latin typeface="Calibri" pitchFamily="34" charset="0"/>
                <a:cs typeface="Calibri" pitchFamily="34" charset="0"/>
              </a:rPr>
              <a:t>Afin de mieux connaître et répondre à vos attentes, merci de nous préciser vos goûts en terme de design, d’ergonomie,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sz="1400" dirty="0">
                <a:latin typeface="Calibri" pitchFamily="34" charset="0"/>
                <a:cs typeface="Calibri" pitchFamily="34" charset="0"/>
              </a:rPr>
              <a:t>de navigation et de contenus, en citant des exemples de sites que vous aimez ou que vous aimez moins !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endParaRPr lang="fr-FR" sz="1000" dirty="0">
              <a:latin typeface="Calibri" pitchFamily="34" charset="0"/>
              <a:cs typeface="Calibri" pitchFamily="34" charset="0"/>
            </a:endParaRPr>
          </a:p>
          <a:p>
            <a:pPr marL="714375">
              <a:buClr>
                <a:srgbClr val="69BE28"/>
              </a:buClr>
              <a:buFont typeface="Wingdings" pitchFamily="2" charset="2"/>
              <a:buChar char="§"/>
              <a:defRPr/>
            </a:pPr>
            <a:endParaRPr lang="fr-FR" sz="1100" b="1" dirty="0">
              <a:latin typeface="Calibri" pitchFamily="34" charset="0"/>
              <a:cs typeface="Arial" charset="0"/>
            </a:endParaRPr>
          </a:p>
          <a:p>
            <a:pPr>
              <a:buClr>
                <a:schemeClr val="folHlink"/>
              </a:buClr>
              <a:defRPr/>
            </a:pPr>
            <a:r>
              <a:rPr lang="fr-FR" dirty="0">
                <a:latin typeface="Calibri" pitchFamily="34" charset="0"/>
              </a:rPr>
              <a:t>Graphisme :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sz="1100" dirty="0">
                <a:latin typeface="Calibri" pitchFamily="34" charset="0"/>
              </a:rPr>
              <a:t>j'aime : 				J'aime moins :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sz="1100" dirty="0">
                <a:latin typeface="Calibri" pitchFamily="34" charset="0"/>
              </a:rPr>
              <a:t>www.				www.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endParaRPr lang="fr-FR" sz="1100" b="1" dirty="0">
              <a:latin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endParaRPr lang="fr-FR" sz="1100" b="1" dirty="0">
              <a:latin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endParaRPr lang="fr-FR" sz="1100" b="1" dirty="0">
              <a:latin typeface="Calibri" pitchFamily="34" charset="0"/>
            </a:endParaRPr>
          </a:p>
          <a:p>
            <a:pPr>
              <a:buClr>
                <a:schemeClr val="folHlink"/>
              </a:buClr>
              <a:defRPr/>
            </a:pPr>
            <a:r>
              <a:rPr lang="fr-FR" dirty="0">
                <a:latin typeface="Calibri" pitchFamily="34" charset="0"/>
              </a:rPr>
              <a:t>Ergonomie et navigation :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sz="1100" dirty="0">
                <a:latin typeface="Calibri" pitchFamily="34" charset="0"/>
              </a:rPr>
              <a:t>J'aime : 				J'aime moins :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sz="1100" dirty="0">
                <a:latin typeface="Calibri" pitchFamily="34" charset="0"/>
              </a:rPr>
              <a:t>www.				www.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endParaRPr lang="fr-FR" sz="1100" dirty="0">
              <a:latin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endParaRPr lang="fr-FR" sz="1100" dirty="0">
              <a:latin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endParaRPr lang="fr-FR" sz="1100" dirty="0">
              <a:latin typeface="Calibri" pitchFamily="34" charset="0"/>
            </a:endParaRPr>
          </a:p>
          <a:p>
            <a:pPr>
              <a:buClr>
                <a:schemeClr val="folHlink"/>
              </a:buClr>
              <a:defRPr/>
            </a:pPr>
            <a:r>
              <a:rPr lang="fr-FR" dirty="0">
                <a:latin typeface="Calibri" pitchFamily="34" charset="0"/>
              </a:rPr>
              <a:t>Contenus :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sz="1100" dirty="0">
                <a:latin typeface="Calibri" pitchFamily="34" charset="0"/>
              </a:rPr>
              <a:t>J'aime : 				J'aime moins :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sz="1100" dirty="0">
                <a:latin typeface="Calibri" pitchFamily="34" charset="0"/>
              </a:rPr>
              <a:t>www.				www.</a:t>
            </a:r>
          </a:p>
          <a:p>
            <a:pPr>
              <a:buClr>
                <a:schemeClr val="folHlink"/>
              </a:buClr>
              <a:buFont typeface="Wingdings" pitchFamily="2" charset="2"/>
              <a:buChar char="§"/>
              <a:defRPr/>
            </a:pPr>
            <a:endParaRPr lang="fr-FR" sz="1100" dirty="0">
              <a:latin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endParaRPr lang="fr-FR" sz="1100" dirty="0">
              <a:latin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endParaRPr lang="fr-FR" sz="1100" dirty="0">
              <a:latin typeface="Calibri" pitchFamily="34" charset="0"/>
            </a:endParaRPr>
          </a:p>
          <a:p>
            <a:pPr>
              <a:buClr>
                <a:schemeClr val="folHlink"/>
              </a:buClr>
              <a:defRPr/>
            </a:pPr>
            <a:r>
              <a:rPr lang="fr-FR" dirty="0">
                <a:latin typeface="Calibri" pitchFamily="34" charset="0"/>
              </a:rPr>
              <a:t>Fonctionnalités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sz="1100" dirty="0">
                <a:latin typeface="Calibri" pitchFamily="34" charset="0"/>
              </a:rPr>
              <a:t>J'aime : 				J'aime moins :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sz="1100" dirty="0">
                <a:latin typeface="Calibri" pitchFamily="34" charset="0"/>
              </a:rPr>
              <a:t>www.				www.</a:t>
            </a:r>
            <a:endParaRPr lang="fr-FR" sz="1000" i="1" dirty="0">
              <a:latin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endParaRPr lang="fr-FR" sz="1000" i="1" dirty="0">
              <a:latin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endParaRPr lang="fr-FR" sz="1000" i="1" dirty="0">
              <a:latin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endParaRPr lang="fr-FR" sz="1100" dirty="0">
              <a:latin typeface="Calibri" pitchFamily="34" charset="0"/>
            </a:endParaRPr>
          </a:p>
        </p:txBody>
      </p:sp>
      <p:sp>
        <p:nvSpPr>
          <p:cNvPr id="12292" name="Rectangle 2"/>
          <p:cNvSpPr>
            <a:spLocks noChangeArrowheads="1"/>
          </p:cNvSpPr>
          <p:nvPr/>
        </p:nvSpPr>
        <p:spPr bwMode="auto">
          <a:xfrm>
            <a:off x="0" y="496888"/>
            <a:ext cx="8410575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>
              <a:tabLst>
                <a:tab pos="450850" algn="l"/>
                <a:tab pos="1073150" algn="l"/>
                <a:tab pos="1258888" algn="l"/>
              </a:tabLst>
            </a:pPr>
            <a:r>
              <a:rPr lang="fr-FR" sz="2400">
                <a:solidFill>
                  <a:schemeClr val="bg1"/>
                </a:solidFill>
                <a:latin typeface="Calibri" pitchFamily="34" charset="0"/>
                <a:cs typeface="Arial" charset="0"/>
              </a:rPr>
              <a:t>  GRILLE D’ÉVALUATION DE SITE INTERNET</a:t>
            </a:r>
            <a:endParaRPr lang="fr-FR" sz="1200">
              <a:solidFill>
                <a:schemeClr val="bg1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357166"/>
            <a:ext cx="9144000" cy="642942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61950"/>
            <a:r>
              <a:rPr lang="fr-FR" sz="2500" dirty="0">
                <a:solidFill>
                  <a:schemeClr val="bg1"/>
                </a:solidFill>
                <a:latin typeface="Calibri" pitchFamily="34" charset="0"/>
              </a:rPr>
              <a:t>PREFERENCES</a:t>
            </a:r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dirty="0"/>
              <a:t>Webbax | CP 157 | 1926 Fully | contact@webbax.ch | www.webbax.ch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2875" y="1181100"/>
            <a:ext cx="4717157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endParaRPr lang="fr-FR" sz="14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sz="1400" dirty="0">
                <a:latin typeface="Calibri" pitchFamily="34" charset="0"/>
                <a:cs typeface="Calibri" pitchFamily="34" charset="0"/>
              </a:rPr>
              <a:t>Merci de votre participation quant à la définition du cadre de votre projet e-commerce, nous nous permettrons d’affiner avec vous les différents aspects évoqués dans un souci de qualité et d’efficacité !</a:t>
            </a:r>
          </a:p>
          <a:p>
            <a:pPr lvl="1">
              <a:buClr>
                <a:schemeClr val="folHlink"/>
              </a:buClr>
              <a:buFont typeface="Wingdings" pitchFamily="2" charset="2"/>
              <a:buNone/>
              <a:defRPr/>
            </a:pPr>
            <a:endParaRPr lang="fr-FR" sz="1000" i="1" dirty="0">
              <a:latin typeface="Calibri" pitchFamily="34" charset="0"/>
              <a:cs typeface="Calibri" pitchFamily="34" charset="0"/>
            </a:endParaRPr>
          </a:p>
          <a:p>
            <a:pPr marL="714375">
              <a:buClr>
                <a:srgbClr val="69BE28"/>
              </a:buClr>
              <a:buFont typeface="Wingdings" pitchFamily="2" charset="2"/>
              <a:buChar char="§"/>
              <a:defRPr/>
            </a:pPr>
            <a:endParaRPr lang="fr-FR" sz="1100" b="1" dirty="0">
              <a:latin typeface="Calibri" pitchFamily="34" charset="0"/>
              <a:cs typeface="Arial" charset="0"/>
            </a:endParaRPr>
          </a:p>
          <a:p>
            <a:pPr>
              <a:buClr>
                <a:schemeClr val="folHlink"/>
              </a:buClr>
              <a:defRPr/>
            </a:pPr>
            <a:r>
              <a:rPr lang="fr-FR" dirty="0">
                <a:latin typeface="Calibri" pitchFamily="34" charset="0"/>
              </a:rPr>
              <a:t>Questions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sz="1100" dirty="0">
                <a:latin typeface="Calibri" pitchFamily="34" charset="0"/>
                <a:cs typeface="Calibri" pitchFamily="34" charset="0"/>
              </a:rPr>
              <a:t>……………………………………………………………………..…………………………………..…………….. …………………………………..…………………………………..…………………………………..……………</a:t>
            </a:r>
            <a:br>
              <a:rPr lang="fr-FR" sz="1100" dirty="0">
                <a:latin typeface="Calibri" pitchFamily="34" charset="0"/>
                <a:cs typeface="Calibri" pitchFamily="34" charset="0"/>
              </a:rPr>
            </a:br>
            <a:endParaRPr lang="fr-FR" sz="1100" dirty="0">
              <a:latin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sz="1200" dirty="0">
                <a:latin typeface="Calibri" pitchFamily="34" charset="0"/>
              </a:rPr>
              <a:t>Avez-vous des connaissances en E-commerce ?</a:t>
            </a:r>
          </a:p>
          <a:p>
            <a:pPr>
              <a:buClr>
                <a:schemeClr val="folHlink"/>
              </a:buClr>
              <a:defRPr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</a:t>
            </a:r>
            <a:r>
              <a:rPr lang="fr-FR" sz="1200" dirty="0">
                <a:latin typeface="Calibri" pitchFamily="34" charset="0"/>
              </a:rPr>
              <a:t>Oui</a:t>
            </a:r>
          </a:p>
          <a:p>
            <a:pPr>
              <a:buClr>
                <a:schemeClr val="folHlink"/>
              </a:buClr>
              <a:defRPr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</a:t>
            </a:r>
            <a:r>
              <a:rPr lang="fr-FR" sz="1200" dirty="0">
                <a:latin typeface="Calibri" pitchFamily="34" charset="0"/>
              </a:rPr>
              <a:t>Non</a:t>
            </a:r>
          </a:p>
          <a:p>
            <a:pPr>
              <a:buClr>
                <a:schemeClr val="folHlink"/>
              </a:buClr>
              <a:defRPr/>
            </a:pPr>
            <a:endParaRPr lang="fr-FR" sz="1200" dirty="0">
              <a:latin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sz="1200" dirty="0">
                <a:latin typeface="Calibri" pitchFamily="34" charset="0"/>
              </a:rPr>
              <a:t>Maîtrisez-vous le HTML ?</a:t>
            </a:r>
          </a:p>
          <a:p>
            <a:pPr>
              <a:buClr>
                <a:schemeClr val="folHlink"/>
              </a:buClr>
              <a:defRPr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</a:t>
            </a:r>
            <a:r>
              <a:rPr lang="fr-FR" sz="1200" dirty="0">
                <a:latin typeface="Calibri" pitchFamily="34" charset="0"/>
              </a:rPr>
              <a:t>Oui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</a:t>
            </a:r>
            <a:r>
              <a:rPr lang="fr-FR" sz="1200" dirty="0">
                <a:latin typeface="Calibri" pitchFamily="34" charset="0"/>
              </a:rPr>
              <a:t>Non</a:t>
            </a:r>
            <a:br>
              <a:rPr lang="fr-FR" sz="1200" dirty="0">
                <a:latin typeface="Calibri" pitchFamily="34" charset="0"/>
              </a:rPr>
            </a:br>
            <a:br>
              <a:rPr lang="fr-FR" sz="1200" dirty="0">
                <a:latin typeface="Calibri" pitchFamily="34" charset="0"/>
              </a:rPr>
            </a:br>
            <a:r>
              <a:rPr lang="fr-FR" sz="1200" dirty="0">
                <a:latin typeface="Calibri" pitchFamily="34" charset="0"/>
              </a:rPr>
              <a:t>Avez-vous déjà fait du développement web ?</a:t>
            </a:r>
          </a:p>
          <a:p>
            <a:pPr>
              <a:buClr>
                <a:schemeClr val="folHlink"/>
              </a:buClr>
              <a:defRPr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</a:t>
            </a:r>
            <a:r>
              <a:rPr lang="fr-FR" sz="1200" dirty="0">
                <a:latin typeface="Calibri" pitchFamily="34" charset="0"/>
              </a:rPr>
              <a:t>Oui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</a:t>
            </a:r>
            <a:r>
              <a:rPr lang="fr-FR" sz="1200" dirty="0">
                <a:latin typeface="Calibri" pitchFamily="34" charset="0"/>
              </a:rPr>
              <a:t>Non</a:t>
            </a:r>
            <a:br>
              <a:rPr lang="fr-FR" sz="1200" dirty="0">
                <a:latin typeface="Calibri" pitchFamily="34" charset="0"/>
              </a:rPr>
            </a:br>
            <a:br>
              <a:rPr lang="fr-FR" sz="1200" dirty="0">
                <a:latin typeface="Calibri" pitchFamily="34" charset="0"/>
              </a:rPr>
            </a:br>
            <a:r>
              <a:rPr lang="fr-FR" sz="1200" dirty="0">
                <a:latin typeface="Calibri" pitchFamily="34" charset="0"/>
              </a:rPr>
              <a:t>Maîtrisez-vous des transferts via FTP ?</a:t>
            </a:r>
          </a:p>
          <a:p>
            <a:pPr>
              <a:buClr>
                <a:schemeClr val="folHlink"/>
              </a:buClr>
              <a:defRPr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</a:t>
            </a:r>
            <a:r>
              <a:rPr lang="fr-FR" sz="1200" dirty="0">
                <a:latin typeface="Calibri" pitchFamily="34" charset="0"/>
              </a:rPr>
              <a:t>Oui</a:t>
            </a:r>
          </a:p>
          <a:p>
            <a:pPr>
              <a:buClr>
                <a:schemeClr val="folHlink"/>
              </a:buClr>
              <a:defRPr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</a:t>
            </a:r>
            <a:r>
              <a:rPr lang="fr-FR" sz="1200" dirty="0">
                <a:latin typeface="Calibri" pitchFamily="34" charset="0"/>
              </a:rPr>
              <a:t>Non</a:t>
            </a:r>
          </a:p>
        </p:txBody>
      </p:sp>
      <p:sp>
        <p:nvSpPr>
          <p:cNvPr id="13316" name="Rectangle 2"/>
          <p:cNvSpPr>
            <a:spLocks noChangeArrowheads="1"/>
          </p:cNvSpPr>
          <p:nvPr/>
        </p:nvSpPr>
        <p:spPr bwMode="auto">
          <a:xfrm>
            <a:off x="0" y="485775"/>
            <a:ext cx="91440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61950"/>
            <a:r>
              <a:rPr lang="fr-FR" sz="2400">
                <a:solidFill>
                  <a:schemeClr val="bg1"/>
                </a:solidFill>
                <a:latin typeface="Calibri" pitchFamily="34" charset="0"/>
              </a:rPr>
              <a:t>QUESTIONS DIVERSES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57166"/>
            <a:ext cx="9144000" cy="642942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61950"/>
            <a:r>
              <a:rPr lang="fr-FR" sz="2500" dirty="0">
                <a:solidFill>
                  <a:schemeClr val="bg1"/>
                </a:solidFill>
                <a:latin typeface="Calibri" pitchFamily="34" charset="0"/>
              </a:rPr>
              <a:t>AUTRES</a:t>
            </a:r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dirty="0"/>
              <a:t>Webbax | CP 157 | 1926 Fully | contact@webbax.ch | www.webbax.ch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64088" y="1073924"/>
            <a:ext cx="3240359" cy="5955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sz="1200" dirty="0">
                <a:latin typeface="Calibri" pitchFamily="34" charset="0"/>
              </a:rPr>
              <a:t>Maîtrisez-vous un outil de graphisme (par ex. Photoshop) ?</a:t>
            </a:r>
          </a:p>
          <a:p>
            <a:pPr>
              <a:buClr>
                <a:schemeClr val="folHlink"/>
              </a:buClr>
              <a:defRPr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</a:t>
            </a:r>
            <a:r>
              <a:rPr lang="fr-FR" sz="1200" dirty="0">
                <a:latin typeface="Calibri" pitchFamily="34" charset="0"/>
              </a:rPr>
              <a:t>Oui</a:t>
            </a:r>
          </a:p>
          <a:p>
            <a:pPr>
              <a:buClr>
                <a:schemeClr val="folHlink"/>
              </a:buClr>
              <a:defRPr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</a:t>
            </a:r>
            <a:r>
              <a:rPr lang="fr-FR" sz="1200" dirty="0">
                <a:latin typeface="Calibri" pitchFamily="34" charset="0"/>
              </a:rPr>
              <a:t>Non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endParaRPr lang="fr-FR" sz="1200" dirty="0">
              <a:latin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sz="1200" dirty="0">
                <a:latin typeface="Calibri" pitchFamily="34" charset="0"/>
              </a:rPr>
              <a:t>Avez-vous déjà testé </a:t>
            </a:r>
            <a:r>
              <a:rPr lang="fr-FR" sz="1200" dirty="0" err="1">
                <a:latin typeface="Calibri" pitchFamily="34" charset="0"/>
              </a:rPr>
              <a:t>Prestashop</a:t>
            </a:r>
            <a:r>
              <a:rPr lang="fr-FR" sz="1200" dirty="0">
                <a:latin typeface="Calibri" pitchFamily="34" charset="0"/>
              </a:rPr>
              <a:t> ?</a:t>
            </a:r>
          </a:p>
          <a:p>
            <a:pPr>
              <a:buClr>
                <a:schemeClr val="folHlink"/>
              </a:buClr>
              <a:defRPr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</a:t>
            </a:r>
            <a:r>
              <a:rPr lang="fr-FR" sz="1200" dirty="0">
                <a:latin typeface="Calibri" pitchFamily="34" charset="0"/>
              </a:rPr>
              <a:t>Oui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</a:t>
            </a:r>
            <a:r>
              <a:rPr lang="fr-FR" sz="1200" dirty="0">
                <a:latin typeface="Calibri" pitchFamily="34" charset="0"/>
              </a:rPr>
              <a:t>Non</a:t>
            </a:r>
            <a:br>
              <a:rPr lang="fr-FR" sz="1200" dirty="0">
                <a:latin typeface="Calibri" pitchFamily="34" charset="0"/>
              </a:rPr>
            </a:br>
            <a:br>
              <a:rPr lang="fr-FR" sz="1200" dirty="0">
                <a:latin typeface="Calibri" pitchFamily="34" charset="0"/>
              </a:rPr>
            </a:br>
            <a:r>
              <a:rPr lang="fr-FR" sz="1200" dirty="0" err="1">
                <a:latin typeface="Calibri" pitchFamily="34" charset="0"/>
              </a:rPr>
              <a:t>Prestashop</a:t>
            </a:r>
            <a:r>
              <a:rPr lang="fr-FR" sz="1200" dirty="0">
                <a:latin typeface="Calibri" pitchFamily="34" charset="0"/>
              </a:rPr>
              <a:t> semble être le choix idéal pour vous ?</a:t>
            </a:r>
          </a:p>
          <a:p>
            <a:pPr>
              <a:buClr>
                <a:schemeClr val="folHlink"/>
              </a:buClr>
              <a:defRPr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</a:t>
            </a:r>
            <a:r>
              <a:rPr lang="fr-FR" sz="1200" dirty="0">
                <a:latin typeface="Calibri" pitchFamily="34" charset="0"/>
              </a:rPr>
              <a:t>Oui</a:t>
            </a:r>
          </a:p>
          <a:p>
            <a:pPr>
              <a:buClr>
                <a:schemeClr val="folHlink"/>
              </a:buClr>
              <a:defRPr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</a:t>
            </a:r>
            <a:r>
              <a:rPr lang="fr-FR" sz="1200" dirty="0">
                <a:latin typeface="Calibri" pitchFamily="34" charset="0"/>
              </a:rPr>
              <a:t>Non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endParaRPr lang="fr-FR" sz="1200" dirty="0">
              <a:latin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sz="1200" dirty="0">
                <a:latin typeface="Calibri" pitchFamily="34" charset="0"/>
              </a:rPr>
              <a:t>Avez-vous besoin d’être accompagné dans la rédaction de votre cahier 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sz="1200" dirty="0">
                <a:latin typeface="Calibri" pitchFamily="34" charset="0"/>
              </a:rPr>
              <a:t>des charges ?</a:t>
            </a:r>
          </a:p>
          <a:p>
            <a:pPr>
              <a:buClr>
                <a:schemeClr val="folHlink"/>
              </a:buClr>
              <a:defRPr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</a:t>
            </a:r>
            <a:r>
              <a:rPr lang="fr-FR" sz="1200" dirty="0">
                <a:latin typeface="Calibri" pitchFamily="34" charset="0"/>
              </a:rPr>
              <a:t>Oui</a:t>
            </a:r>
          </a:p>
          <a:p>
            <a:pPr>
              <a:buClr>
                <a:schemeClr val="folHlink"/>
              </a:buClr>
              <a:defRPr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</a:t>
            </a:r>
            <a:r>
              <a:rPr lang="fr-FR" sz="1200" dirty="0">
                <a:latin typeface="Calibri" pitchFamily="34" charset="0"/>
              </a:rPr>
              <a:t>Non</a:t>
            </a:r>
          </a:p>
          <a:p>
            <a:pPr>
              <a:buClr>
                <a:schemeClr val="folHlink"/>
              </a:buClr>
              <a:defRPr/>
            </a:pPr>
            <a:endParaRPr lang="fr-FR" sz="1200" dirty="0">
              <a:latin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sz="1100" dirty="0">
                <a:latin typeface="Calibri" pitchFamily="34" charset="0"/>
              </a:rPr>
              <a:t>Comment préférez-vous communiquer au long du projet ? </a:t>
            </a:r>
          </a:p>
          <a:p>
            <a:pPr>
              <a:buClr>
                <a:schemeClr val="folHlink"/>
              </a:buClr>
              <a:defRPr/>
            </a:pPr>
            <a:r>
              <a:rPr lang="fr-FR" sz="1100" dirty="0">
                <a:latin typeface="Calibri" pitchFamily="34" charset="0"/>
                <a:cs typeface="Calibri" pitchFamily="34" charset="0"/>
              </a:rPr>
              <a:t>[   ] </a:t>
            </a:r>
            <a:r>
              <a:rPr lang="fr-FR" sz="1100" dirty="0">
                <a:latin typeface="Calibri" pitchFamily="34" charset="0"/>
              </a:rPr>
              <a:t>Par email</a:t>
            </a:r>
          </a:p>
          <a:p>
            <a:pPr>
              <a:buClr>
                <a:schemeClr val="folHlink"/>
              </a:buClr>
              <a:defRPr/>
            </a:pPr>
            <a:r>
              <a:rPr lang="fr-FR" sz="1100" dirty="0">
                <a:latin typeface="Calibri" pitchFamily="34" charset="0"/>
                <a:cs typeface="Calibri" pitchFamily="34" charset="0"/>
              </a:rPr>
              <a:t>[   ] </a:t>
            </a:r>
            <a:r>
              <a:rPr lang="fr-FR" sz="1100" dirty="0">
                <a:latin typeface="Calibri" pitchFamily="34" charset="0"/>
              </a:rPr>
              <a:t>Par téléphone</a:t>
            </a:r>
            <a:br>
              <a:rPr lang="fr-FR" sz="1100" dirty="0">
                <a:latin typeface="Calibri" pitchFamily="34" charset="0"/>
              </a:rPr>
            </a:br>
            <a:r>
              <a:rPr lang="fr-FR" sz="1050" dirty="0">
                <a:latin typeface="Calibri" pitchFamily="34" charset="0"/>
                <a:cs typeface="Calibri" pitchFamily="34" charset="0"/>
              </a:rPr>
              <a:t>[   ] </a:t>
            </a:r>
            <a:r>
              <a:rPr lang="fr-FR" sz="1050" dirty="0">
                <a:latin typeface="Calibri" pitchFamily="34" charset="0"/>
              </a:rPr>
              <a:t>Par des rendez-vous</a:t>
            </a:r>
          </a:p>
          <a:p>
            <a:pPr>
              <a:buClr>
                <a:schemeClr val="folHlink"/>
              </a:buClr>
              <a:defRPr/>
            </a:pPr>
            <a:br>
              <a:rPr lang="fr-FR" sz="1100" dirty="0">
                <a:latin typeface="Calibri" pitchFamily="34" charset="0"/>
              </a:rPr>
            </a:br>
            <a:r>
              <a:rPr lang="fr-FR" sz="1100" dirty="0">
                <a:latin typeface="Calibri" pitchFamily="34" charset="0"/>
              </a:rPr>
              <a:t>Combien de rendez-vous  « physique s» désirez-vous avoir au long du projet ?</a:t>
            </a:r>
            <a:br>
              <a:rPr lang="fr-FR" sz="1100" dirty="0">
                <a:latin typeface="Calibri" pitchFamily="34" charset="0"/>
              </a:rPr>
            </a:br>
            <a:r>
              <a:rPr lang="fr-FR" sz="1100" dirty="0">
                <a:latin typeface="Calibri" pitchFamily="34" charset="0"/>
                <a:cs typeface="Calibri" pitchFamily="34" charset="0"/>
              </a:rPr>
              <a:t>[   ] </a:t>
            </a:r>
            <a:r>
              <a:rPr lang="fr-FR" sz="1100" dirty="0">
                <a:latin typeface="Calibri" pitchFamily="34" charset="0"/>
              </a:rPr>
              <a:t>Aucun</a:t>
            </a:r>
          </a:p>
          <a:p>
            <a:pPr>
              <a:buClr>
                <a:schemeClr val="folHlink"/>
              </a:buClr>
              <a:defRPr/>
            </a:pPr>
            <a:r>
              <a:rPr lang="fr-FR" sz="1100" dirty="0">
                <a:latin typeface="Calibri" pitchFamily="34" charset="0"/>
                <a:cs typeface="Calibri" pitchFamily="34" charset="0"/>
              </a:rPr>
              <a:t>[   ] Je désire avoir ..X.. </a:t>
            </a:r>
            <a:r>
              <a:rPr lang="fr-FR" sz="1100" dirty="0">
                <a:latin typeface="Calibri" pitchFamily="34" charset="0"/>
              </a:rPr>
              <a:t>rendez-vous</a:t>
            </a:r>
          </a:p>
          <a:p>
            <a:pPr>
              <a:buClr>
                <a:schemeClr val="folHlink"/>
              </a:buClr>
              <a:defRPr/>
            </a:pPr>
            <a:br>
              <a:rPr lang="fr-FR" sz="1100" dirty="0">
                <a:latin typeface="Calibri" pitchFamily="34" charset="0"/>
              </a:rPr>
            </a:br>
            <a:br>
              <a:rPr lang="fr-FR" sz="1100" dirty="0">
                <a:latin typeface="Calibri" pitchFamily="34" charset="0"/>
              </a:rPr>
            </a:br>
            <a:endParaRPr lang="fr-FR" sz="11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357166"/>
            <a:ext cx="9144000" cy="642942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61950"/>
            <a:r>
              <a:rPr lang="fr-FR" sz="2500" dirty="0">
                <a:solidFill>
                  <a:schemeClr val="bg1"/>
                </a:solidFill>
                <a:latin typeface="Calibri" pitchFamily="34" charset="0"/>
              </a:rPr>
              <a:t>CONTACT</a:t>
            </a: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dirty="0"/>
              <a:t>Webbax | CP 157 | 1926 Fully | contact@webbax.ch | www.webbax.ch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4728072" y="2482516"/>
            <a:ext cx="155844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319588" algn="r"/>
                <a:tab pos="4498975" algn="ctr"/>
                <a:tab pos="4679950" algn="l"/>
              </a:tabLst>
              <a:defRPr/>
            </a:pPr>
            <a:r>
              <a:rPr lang="fr-FR" sz="1100" b="1" dirty="0" err="1">
                <a:latin typeface="Calibri" pitchFamily="34" charset="0"/>
                <a:cs typeface="Arial" charset="0"/>
              </a:rPr>
              <a:t>Webbax</a:t>
            </a:r>
            <a:br>
              <a:rPr lang="fr-FR" sz="1100" dirty="0">
                <a:latin typeface="Calibri" pitchFamily="34" charset="0"/>
                <a:cs typeface="Arial" charset="0"/>
              </a:rPr>
            </a:br>
            <a:r>
              <a:rPr lang="fr-FR" sz="1100" dirty="0">
                <a:latin typeface="Calibri" pitchFamily="34" charset="0"/>
                <a:cs typeface="Arial" charset="0"/>
              </a:rPr>
              <a:t>Germain </a:t>
            </a:r>
            <a:r>
              <a:rPr lang="fr-FR" sz="1100" dirty="0" err="1">
                <a:latin typeface="Calibri" pitchFamily="34" charset="0"/>
                <a:cs typeface="Arial" charset="0"/>
              </a:rPr>
              <a:t>Tenthorey</a:t>
            </a:r>
            <a:endParaRPr lang="fr-FR" sz="1100" dirty="0">
              <a:latin typeface="Calibri" pitchFamily="34" charset="0"/>
              <a:cs typeface="Arial" charset="0"/>
            </a:endParaRPr>
          </a:p>
          <a:p>
            <a:pPr>
              <a:tabLst>
                <a:tab pos="4319588" algn="r"/>
                <a:tab pos="4498975" algn="ctr"/>
                <a:tab pos="4679950" algn="l"/>
              </a:tabLst>
              <a:defRPr/>
            </a:pPr>
            <a:r>
              <a:rPr lang="fr-FR" sz="1100" dirty="0">
                <a:latin typeface="Calibri" pitchFamily="34" charset="0"/>
                <a:cs typeface="Arial" charset="0"/>
              </a:rPr>
              <a:t>CP 157</a:t>
            </a:r>
          </a:p>
          <a:p>
            <a:pPr>
              <a:tabLst>
                <a:tab pos="4319588" algn="r"/>
                <a:tab pos="4498975" algn="ctr"/>
                <a:tab pos="4679950" algn="l"/>
              </a:tabLst>
              <a:defRPr/>
            </a:pPr>
            <a:r>
              <a:rPr lang="fr-FR" sz="1100" dirty="0">
                <a:latin typeface="Calibri" pitchFamily="34" charset="0"/>
                <a:cs typeface="Arial" charset="0"/>
              </a:rPr>
              <a:t>1926 Fully</a:t>
            </a:r>
          </a:p>
          <a:p>
            <a:pPr>
              <a:tabLst>
                <a:tab pos="4319588" algn="r"/>
                <a:tab pos="4498975" algn="ctr"/>
                <a:tab pos="4679950" algn="l"/>
              </a:tabLst>
              <a:defRPr/>
            </a:pPr>
            <a:r>
              <a:rPr lang="fr-FR" sz="1100" dirty="0">
                <a:latin typeface="Calibri" pitchFamily="34" charset="0"/>
                <a:cs typeface="Arial" charset="0"/>
              </a:rPr>
              <a:t>Tél. : +41 027 746 19 81</a:t>
            </a:r>
            <a:br>
              <a:rPr lang="fr-FR" sz="1100" dirty="0">
                <a:solidFill>
                  <a:srgbClr val="FF9900"/>
                </a:solidFill>
                <a:latin typeface="Calibri" pitchFamily="34" charset="0"/>
                <a:cs typeface="Arial" charset="0"/>
              </a:rPr>
            </a:br>
            <a:r>
              <a:rPr lang="fr-FR" sz="1100" dirty="0">
                <a:solidFill>
                  <a:srgbClr val="FF9900"/>
                </a:solidFill>
                <a:latin typeface="Calibri" pitchFamily="34" charset="0"/>
                <a:cs typeface="Arial" charset="0"/>
                <a:hlinkClick r:id="rId3"/>
              </a:rPr>
              <a:t>contact@webbax.ch</a:t>
            </a:r>
            <a:br>
              <a:rPr lang="fr-FR" sz="1100" dirty="0">
                <a:solidFill>
                  <a:srgbClr val="FF9900"/>
                </a:solidFill>
                <a:latin typeface="Calibri" pitchFamily="34" charset="0"/>
                <a:cs typeface="Arial" charset="0"/>
              </a:rPr>
            </a:br>
            <a:r>
              <a:rPr lang="fr-FR" sz="1100" dirty="0">
                <a:solidFill>
                  <a:srgbClr val="FF9900"/>
                </a:solidFill>
                <a:latin typeface="Calibri" pitchFamily="34" charset="0"/>
                <a:cs typeface="Arial" charset="0"/>
                <a:hlinkClick r:id="rId4"/>
              </a:rPr>
              <a:t>www.webbax.ch</a:t>
            </a:r>
            <a:endParaRPr lang="fr-FR" sz="1100" dirty="0">
              <a:solidFill>
                <a:srgbClr val="FF9900"/>
              </a:solidFill>
              <a:latin typeface="Calibri" pitchFamily="34" charset="0"/>
              <a:cs typeface="Arial" charset="0"/>
            </a:endParaRPr>
          </a:p>
          <a:p>
            <a:endParaRPr lang="fr-CH" sz="1100" dirty="0"/>
          </a:p>
        </p:txBody>
      </p:sp>
      <p:sp>
        <p:nvSpPr>
          <p:cNvPr id="6" name="Rectangle à coins arrondis 8"/>
          <p:cNvSpPr>
            <a:spLocks noChangeArrowheads="1"/>
          </p:cNvSpPr>
          <p:nvPr/>
        </p:nvSpPr>
        <p:spPr bwMode="auto">
          <a:xfrm>
            <a:off x="5652120" y="4509120"/>
            <a:ext cx="3000396" cy="163449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47675" defTabSz="447675">
              <a:buClr>
                <a:srgbClr val="660066"/>
              </a:buClr>
              <a:buFont typeface="Wingdings" pitchFamily="2" charset="2"/>
              <a:buNone/>
            </a:pPr>
            <a:endParaRPr lang="fr-FR">
              <a:solidFill>
                <a:srgbClr val="FF9900"/>
              </a:solidFill>
            </a:endParaRPr>
          </a:p>
          <a:p>
            <a:pPr marL="447675" defTabSz="447675">
              <a:buClr>
                <a:srgbClr val="660066"/>
              </a:buClr>
              <a:buFont typeface="Wingdings" pitchFamily="2" charset="2"/>
              <a:buNone/>
            </a:pPr>
            <a:endParaRPr lang="fr-FR">
              <a:solidFill>
                <a:srgbClr val="FF9900"/>
              </a:solidFill>
            </a:endParaRPr>
          </a:p>
          <a:p>
            <a:pPr marL="447675" defTabSz="447675">
              <a:buClr>
                <a:srgbClr val="660066"/>
              </a:buClr>
              <a:buFont typeface="Wingdings" pitchFamily="2" charset="2"/>
              <a:buNone/>
            </a:pPr>
            <a:endParaRPr lang="fr-FR">
              <a:solidFill>
                <a:srgbClr val="FF9900"/>
              </a:solidFill>
            </a:endParaRPr>
          </a:p>
          <a:p>
            <a:pPr marL="447675" defTabSz="447675">
              <a:buClr>
                <a:srgbClr val="660066"/>
              </a:buClr>
              <a:buFont typeface="Wingdings" pitchFamily="2" charset="2"/>
              <a:buNone/>
            </a:pPr>
            <a:endParaRPr lang="fr-FR">
              <a:solidFill>
                <a:srgbClr val="FF9900"/>
              </a:solidFill>
            </a:endParaRPr>
          </a:p>
          <a:p>
            <a:pPr marL="447675" defTabSz="447675">
              <a:buClr>
                <a:srgbClr val="660066"/>
              </a:buClr>
              <a:buFont typeface="Wingdings" pitchFamily="2" charset="2"/>
              <a:buNone/>
            </a:pPr>
            <a:endParaRPr lang="fr-FR">
              <a:solidFill>
                <a:srgbClr val="FF9900"/>
              </a:solidFill>
            </a:endParaRPr>
          </a:p>
        </p:txBody>
      </p:sp>
      <p:sp>
        <p:nvSpPr>
          <p:cNvPr id="7" name="Rectangle à coins arrondis 6"/>
          <p:cNvSpPr>
            <a:spLocks noChangeArrowheads="1"/>
          </p:cNvSpPr>
          <p:nvPr/>
        </p:nvSpPr>
        <p:spPr bwMode="auto">
          <a:xfrm>
            <a:off x="5794996" y="4794872"/>
            <a:ext cx="2786082" cy="1021556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1800" dirty="0"/>
              <a:t>Cahier des charges</a:t>
            </a:r>
          </a:p>
          <a:p>
            <a:pPr algn="ctr"/>
            <a:r>
              <a:rPr lang="fr-FR" sz="1800" dirty="0"/>
              <a:t>à renvoyer par e-mail sur : </a:t>
            </a:r>
          </a:p>
          <a:p>
            <a:pPr algn="ctr"/>
            <a:r>
              <a:rPr lang="fr-FR" sz="1800" dirty="0">
                <a:solidFill>
                  <a:srgbClr val="FF9900"/>
                </a:solidFill>
              </a:rPr>
              <a:t>contact@webbax.ch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11F444AC-8685-4725-B2FE-16B957694F4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758" y="2295922"/>
            <a:ext cx="1558440" cy="155844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0" y="2660650"/>
            <a:ext cx="9144000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47675"/>
            <a:r>
              <a:rPr lang="fr-FR" sz="2800" b="1" dirty="0">
                <a:latin typeface="Calibri" pitchFamily="34" charset="0"/>
              </a:rPr>
              <a:t>Votre cahier des charges</a:t>
            </a:r>
          </a:p>
          <a:p>
            <a:pPr marL="447675">
              <a:lnSpc>
                <a:spcPct val="150000"/>
              </a:lnSpc>
            </a:pPr>
            <a:r>
              <a:rPr lang="fr-FR" sz="1800" b="1" dirty="0">
                <a:solidFill>
                  <a:schemeClr val="bg1"/>
                </a:solidFill>
                <a:latin typeface="Calibri" pitchFamily="34" charset="0"/>
              </a:rPr>
              <a:t>Croissance Net accompagne votre projet Internet depuis sa phase de réflexion, en passant par sa conception, sa mise en ligne, et enfin par sa promotion à long terme.</a:t>
            </a:r>
            <a:endParaRPr lang="fr-FR" sz="18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285860"/>
            <a:ext cx="9144000" cy="428628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447675"/>
            <a:r>
              <a:rPr lang="fr-FR" sz="2800" b="1" dirty="0">
                <a:latin typeface="Calibri" pitchFamily="34" charset="0"/>
              </a:rPr>
              <a:t>Votre cahier des charges</a:t>
            </a:r>
          </a:p>
          <a:p>
            <a:pPr marL="447675">
              <a:lnSpc>
                <a:spcPct val="150000"/>
              </a:lnSpc>
            </a:pPr>
            <a:r>
              <a:rPr lang="fr-FR" b="1" dirty="0" err="1">
                <a:solidFill>
                  <a:schemeClr val="bg1"/>
                </a:solidFill>
                <a:latin typeface="Calibri" pitchFamily="34" charset="0"/>
              </a:rPr>
              <a:t>Webbax</a:t>
            </a:r>
            <a:r>
              <a:rPr lang="fr-FR" b="1" dirty="0">
                <a:solidFill>
                  <a:schemeClr val="bg1"/>
                </a:solidFill>
                <a:latin typeface="Calibri" pitchFamily="34" charset="0"/>
              </a:rPr>
              <a:t> accompagne votre projet e-commerce depuis sa phase de réflexion, en passant par sa conception, sa mise en ligne et enfin par sa promotion à long terme.</a:t>
            </a:r>
            <a:endParaRPr lang="fr-FR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dirty="0"/>
              <a:t>Webbax | CP 157 | 1926 Fully | contact@webbax.ch | www.webbax.ch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0" y="457200"/>
            <a:ext cx="91440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61950"/>
            <a:r>
              <a:rPr lang="fr-FR" sz="2400" dirty="0">
                <a:solidFill>
                  <a:schemeClr val="bg1"/>
                </a:solidFill>
                <a:latin typeface="Calibri" pitchFamily="34" charset="0"/>
              </a:rPr>
              <a:t>INFORMATIONS GENERALES</a:t>
            </a:r>
          </a:p>
        </p:txBody>
      </p:sp>
      <p:sp>
        <p:nvSpPr>
          <p:cNvPr id="5127" name="Rectangle à coins arrondis 8"/>
          <p:cNvSpPr>
            <a:spLocks noChangeArrowheads="1"/>
          </p:cNvSpPr>
          <p:nvPr/>
        </p:nvSpPr>
        <p:spPr bwMode="auto">
          <a:xfrm>
            <a:off x="5286380" y="4652030"/>
            <a:ext cx="3000396" cy="163449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47675" defTabSz="447675">
              <a:buClr>
                <a:srgbClr val="660066"/>
              </a:buClr>
              <a:buFont typeface="Wingdings" pitchFamily="2" charset="2"/>
              <a:buNone/>
            </a:pPr>
            <a:endParaRPr lang="fr-FR">
              <a:solidFill>
                <a:srgbClr val="FF9900"/>
              </a:solidFill>
            </a:endParaRPr>
          </a:p>
          <a:p>
            <a:pPr marL="447675" defTabSz="447675">
              <a:buClr>
                <a:srgbClr val="660066"/>
              </a:buClr>
              <a:buFont typeface="Wingdings" pitchFamily="2" charset="2"/>
              <a:buNone/>
            </a:pPr>
            <a:endParaRPr lang="fr-FR">
              <a:solidFill>
                <a:srgbClr val="FF9900"/>
              </a:solidFill>
            </a:endParaRPr>
          </a:p>
          <a:p>
            <a:pPr marL="447675" defTabSz="447675">
              <a:buClr>
                <a:srgbClr val="660066"/>
              </a:buClr>
              <a:buFont typeface="Wingdings" pitchFamily="2" charset="2"/>
              <a:buNone/>
            </a:pPr>
            <a:endParaRPr lang="fr-FR">
              <a:solidFill>
                <a:srgbClr val="FF9900"/>
              </a:solidFill>
            </a:endParaRPr>
          </a:p>
          <a:p>
            <a:pPr marL="447675" defTabSz="447675">
              <a:buClr>
                <a:srgbClr val="660066"/>
              </a:buClr>
              <a:buFont typeface="Wingdings" pitchFamily="2" charset="2"/>
              <a:buNone/>
            </a:pPr>
            <a:endParaRPr lang="fr-FR">
              <a:solidFill>
                <a:srgbClr val="FF9900"/>
              </a:solidFill>
            </a:endParaRPr>
          </a:p>
          <a:p>
            <a:pPr marL="447675" defTabSz="447675">
              <a:buClr>
                <a:srgbClr val="660066"/>
              </a:buClr>
              <a:buFont typeface="Wingdings" pitchFamily="2" charset="2"/>
              <a:buNone/>
            </a:pPr>
            <a:endParaRPr lang="fr-FR">
              <a:solidFill>
                <a:srgbClr val="FF99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57166"/>
            <a:ext cx="9144000" cy="642942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61950"/>
            <a:r>
              <a:rPr lang="fr-FR" sz="2500" dirty="0">
                <a:solidFill>
                  <a:schemeClr val="bg1"/>
                </a:solidFill>
                <a:latin typeface="Calibri" pitchFamily="34" charset="0"/>
              </a:rPr>
              <a:t>INFORMATIONS GENERALES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428596" y="1714488"/>
            <a:ext cx="8215370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i="1" dirty="0">
                <a:latin typeface="Calibri" pitchFamily="34" charset="0"/>
                <a:cs typeface="Calibri" pitchFamily="34" charset="0"/>
              </a:rPr>
              <a:t>Complétez les coordonnées</a:t>
            </a:r>
            <a:br>
              <a:rPr lang="fr-FR" sz="1100" i="1" dirty="0">
                <a:latin typeface="Calibri" pitchFamily="34" charset="0"/>
                <a:cs typeface="Calibri" pitchFamily="34" charset="0"/>
              </a:rPr>
            </a:br>
            <a:endParaRPr lang="fr-CH" dirty="0"/>
          </a:p>
          <a:p>
            <a:r>
              <a:rPr lang="fr-CH" dirty="0"/>
              <a:t>Contact</a:t>
            </a:r>
            <a:br>
              <a:rPr lang="fr-CH" dirty="0"/>
            </a:br>
            <a:r>
              <a:rPr lang="fr-CH" sz="1200" dirty="0"/>
              <a:t>Société			: ………………………………………………………………………………………………………………………………….. </a:t>
            </a:r>
            <a:br>
              <a:rPr lang="fr-CH" sz="1200" dirty="0"/>
            </a:br>
            <a:r>
              <a:rPr lang="fr-CH" sz="1200" dirty="0"/>
              <a:t>Nom 			: ………………………………………………………………………………………………………………………………….. </a:t>
            </a:r>
            <a:br>
              <a:rPr lang="fr-CH" sz="1200" dirty="0"/>
            </a:br>
            <a:r>
              <a:rPr lang="fr-CH" sz="1200" dirty="0"/>
              <a:t>Prénom			: ………………………………………………………………………………………………………………………………….. </a:t>
            </a:r>
            <a:br>
              <a:rPr lang="fr-CH" sz="1200" dirty="0"/>
            </a:br>
            <a:r>
              <a:rPr lang="fr-CH" sz="1200" dirty="0"/>
              <a:t>Adresse 			: ………………………………………………………………………………………………………………………………….. </a:t>
            </a:r>
            <a:br>
              <a:rPr lang="fr-CH" sz="1200" dirty="0"/>
            </a:br>
            <a:r>
              <a:rPr lang="fr-CH" sz="1200" dirty="0"/>
              <a:t>Code postal / ville		: ………………………………………………………………………………………………………………………………….. </a:t>
            </a:r>
            <a:br>
              <a:rPr lang="fr-CH" sz="1200" dirty="0"/>
            </a:br>
            <a:r>
              <a:rPr lang="fr-CH" sz="1200" dirty="0"/>
              <a:t>Email 			: ………………………………………………………………………………………………………………………………….. </a:t>
            </a:r>
            <a:br>
              <a:rPr lang="fr-CH" sz="1200" dirty="0"/>
            </a:br>
            <a:r>
              <a:rPr lang="fr-CH" sz="1200" dirty="0"/>
              <a:t>N° Téléphone 			: ………………………………………………………………………………………………………………………………….. </a:t>
            </a:r>
            <a:br>
              <a:rPr lang="fr-CH" sz="1200" dirty="0"/>
            </a:br>
            <a:r>
              <a:rPr lang="fr-CH" sz="1200" dirty="0"/>
              <a:t>N° Portable			: …………………………………………………………………………………………………………………………………..</a:t>
            </a:r>
            <a:br>
              <a:rPr lang="fr-CH" sz="1200" dirty="0"/>
            </a:br>
            <a:r>
              <a:rPr lang="fr-CH" sz="1200" dirty="0"/>
              <a:t>N° Fax			 :…………………………………………………………………………………………………………………………………..</a:t>
            </a:r>
            <a:br>
              <a:rPr lang="fr-CH" sz="1200" dirty="0"/>
            </a:br>
            <a:r>
              <a:rPr lang="fr-CH" sz="1200" dirty="0"/>
              <a:t>Domaine d’activité		: ………………………………………………………………………………………………………………………………….. </a:t>
            </a:r>
            <a:br>
              <a:rPr lang="fr-CH" dirty="0"/>
            </a:br>
            <a:endParaRPr lang="fr-CH" dirty="0"/>
          </a:p>
        </p:txBody>
      </p:sp>
      <p:sp>
        <p:nvSpPr>
          <p:cNvPr id="5126" name="Rectangle à coins arrondis 6"/>
          <p:cNvSpPr>
            <a:spLocks noChangeArrowheads="1"/>
          </p:cNvSpPr>
          <p:nvPr/>
        </p:nvSpPr>
        <p:spPr bwMode="auto">
          <a:xfrm>
            <a:off x="5429256" y="4937782"/>
            <a:ext cx="2786082" cy="1021556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1800" dirty="0"/>
              <a:t>Cahier des charges</a:t>
            </a:r>
          </a:p>
          <a:p>
            <a:pPr algn="ctr"/>
            <a:r>
              <a:rPr lang="fr-FR" sz="1800" dirty="0"/>
              <a:t>à renvoyer par e-mail sur : </a:t>
            </a:r>
          </a:p>
          <a:p>
            <a:pPr algn="ctr"/>
            <a:r>
              <a:rPr lang="fr-FR" sz="1800" dirty="0">
                <a:solidFill>
                  <a:srgbClr val="FF9900"/>
                </a:solidFill>
              </a:rPr>
              <a:t>contact@webbax.ch</a:t>
            </a:r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dirty="0"/>
              <a:t>Webbax | CP 157 | 1926 Fully | contact@webbax.ch | www.webbax.ch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ChangeArrowheads="1"/>
          </p:cNvSpPr>
          <p:nvPr/>
        </p:nvSpPr>
        <p:spPr bwMode="auto">
          <a:xfrm>
            <a:off x="323850" y="1419225"/>
            <a:ext cx="8181975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100" i="1" dirty="0">
                <a:latin typeface="Calibri" pitchFamily="34" charset="0"/>
                <a:cs typeface="Calibri" pitchFamily="34" charset="0"/>
              </a:rPr>
              <a:t>Décrivez brièvement l'environnement dans lequel s'inscrit le projet  (stratégies, enjeux, domaines, etc.)</a:t>
            </a:r>
          </a:p>
          <a:p>
            <a:pPr>
              <a:buClr>
                <a:schemeClr val="folHlink"/>
              </a:buClr>
            </a:pPr>
            <a:endParaRPr lang="fr-FR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</a:pPr>
            <a:r>
              <a:rPr lang="fr-FR" dirty="0">
                <a:latin typeface="Calibri" pitchFamily="34" charset="0"/>
                <a:cs typeface="Calibri" pitchFamily="34" charset="0"/>
              </a:rPr>
              <a:t>Vos objectifs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200" dirty="0">
                <a:latin typeface="Calibri" pitchFamily="34" charset="0"/>
              </a:rPr>
              <a:t>Définissez les résultats que le projet doit atteindre. </a:t>
            </a:r>
            <a:r>
              <a:rPr lang="fr-FR" sz="1200" dirty="0">
                <a:latin typeface="Calibri" pitchFamily="34" charset="0"/>
                <a:cs typeface="Calibri" pitchFamily="34" charset="0"/>
              </a:rPr>
              <a:t>Précisez aussi votre vision à court et long terme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000" i="1" dirty="0">
                <a:latin typeface="Calibri" pitchFamily="34" charset="0"/>
                <a:cs typeface="Calibri" pitchFamily="34" charset="0"/>
              </a:rPr>
              <a:t>- 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000" i="1" dirty="0">
                <a:latin typeface="Calibri" pitchFamily="34" charset="0"/>
                <a:cs typeface="Calibri" pitchFamily="34" charset="0"/>
              </a:rPr>
              <a:t>- 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000" i="1" dirty="0">
                <a:latin typeface="Calibri" pitchFamily="34" charset="0"/>
                <a:cs typeface="Calibri" pitchFamily="34" charset="0"/>
              </a:rPr>
              <a:t>- 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</a:p>
          <a:p>
            <a:pPr>
              <a:buClr>
                <a:schemeClr val="folHlink"/>
              </a:buClr>
            </a:pPr>
            <a:r>
              <a:rPr lang="fr-FR" sz="1000" i="1" dirty="0">
                <a:latin typeface="Calibri" pitchFamily="34" charset="0"/>
                <a:cs typeface="Calibri" pitchFamily="34" charset="0"/>
              </a:rPr>
              <a:t>- 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  <a:br>
              <a:rPr lang="fr-FR" sz="1000" i="1" dirty="0">
                <a:latin typeface="Calibri" pitchFamily="34" charset="0"/>
                <a:cs typeface="Calibri" pitchFamily="34" charset="0"/>
              </a:rPr>
            </a:br>
            <a:r>
              <a:rPr lang="fr-FR" sz="1000" i="1" dirty="0">
                <a:latin typeface="Calibri" pitchFamily="34" charset="0"/>
                <a:cs typeface="Calibri" pitchFamily="34" charset="0"/>
              </a:rPr>
              <a:t>- 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  <a:endParaRPr lang="fr-FR" sz="12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Char char="§"/>
            </a:pPr>
            <a:endParaRPr lang="fr-FR" sz="11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</a:pPr>
            <a:r>
              <a:rPr lang="fr-FR" dirty="0">
                <a:latin typeface="Calibri" pitchFamily="34" charset="0"/>
                <a:cs typeface="Calibri" pitchFamily="34" charset="0"/>
              </a:rPr>
              <a:t>Vos attentes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000" i="1" dirty="0">
                <a:latin typeface="Calibri" pitchFamily="34" charset="0"/>
                <a:cs typeface="Calibri" pitchFamily="34" charset="0"/>
              </a:rPr>
              <a:t>- 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000" i="1" dirty="0">
                <a:latin typeface="Calibri" pitchFamily="34" charset="0"/>
                <a:cs typeface="Calibri" pitchFamily="34" charset="0"/>
              </a:rPr>
              <a:t>- 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000" i="1" dirty="0">
                <a:latin typeface="Calibri" pitchFamily="34" charset="0"/>
                <a:cs typeface="Calibri" pitchFamily="34" charset="0"/>
              </a:rPr>
              <a:t>- 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</a:p>
          <a:p>
            <a:pPr>
              <a:buClr>
                <a:schemeClr val="folHlink"/>
              </a:buClr>
            </a:pPr>
            <a:r>
              <a:rPr lang="fr-FR" sz="1000" i="1" dirty="0">
                <a:latin typeface="Calibri" pitchFamily="34" charset="0"/>
                <a:cs typeface="Calibri" pitchFamily="34" charset="0"/>
              </a:rPr>
              <a:t>- 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  <a:br>
              <a:rPr lang="fr-FR" sz="1000" i="1" dirty="0">
                <a:latin typeface="Calibri" pitchFamily="34" charset="0"/>
                <a:cs typeface="Calibri" pitchFamily="34" charset="0"/>
              </a:rPr>
            </a:br>
            <a:r>
              <a:rPr lang="fr-FR" sz="1000" i="1" dirty="0">
                <a:latin typeface="Calibri" pitchFamily="34" charset="0"/>
                <a:cs typeface="Calibri" pitchFamily="34" charset="0"/>
              </a:rPr>
              <a:t>- 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  <a:endParaRPr lang="fr-FR" sz="10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endParaRPr lang="fr-FR" sz="12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endParaRPr lang="fr-FR" sz="12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endParaRPr lang="fr-FR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8" name="Rectangle 2"/>
          <p:cNvSpPr>
            <a:spLocks noChangeArrowheads="1"/>
          </p:cNvSpPr>
          <p:nvPr/>
        </p:nvSpPr>
        <p:spPr bwMode="auto">
          <a:xfrm>
            <a:off x="0" y="485775"/>
            <a:ext cx="91440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61950"/>
            <a:r>
              <a:rPr lang="fr-FR" sz="2400" dirty="0">
                <a:solidFill>
                  <a:schemeClr val="bg1"/>
                </a:solidFill>
                <a:latin typeface="Calibri" pitchFamily="34" charset="0"/>
              </a:rPr>
              <a:t>VOS BESOINS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57166"/>
            <a:ext cx="9144000" cy="642942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61950"/>
            <a:r>
              <a:rPr lang="fr-FR" sz="2500" dirty="0">
                <a:solidFill>
                  <a:schemeClr val="bg1"/>
                </a:solidFill>
                <a:latin typeface="Calibri" pitchFamily="34" charset="0"/>
              </a:rPr>
              <a:t>VOS BESOINS</a:t>
            </a: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dirty="0"/>
              <a:t>Webbax | CP 157 | 1926 Fully | contact@webbax.ch | www.webbax.ch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ChangeArrowheads="1"/>
          </p:cNvSpPr>
          <p:nvPr/>
        </p:nvSpPr>
        <p:spPr bwMode="auto">
          <a:xfrm>
            <a:off x="5191125" y="1400175"/>
            <a:ext cx="3524250" cy="5309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chemeClr val="folHlink"/>
              </a:buClr>
            </a:pPr>
            <a:r>
              <a:rPr lang="fr-FR" dirty="0">
                <a:latin typeface="Calibri" pitchFamily="34" charset="0"/>
                <a:cs typeface="Calibri" pitchFamily="34" charset="0"/>
              </a:rPr>
              <a:t>Votre présence sur Internet 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100" i="1" dirty="0">
                <a:latin typeface="Calibri" pitchFamily="34" charset="0"/>
                <a:cs typeface="Calibri" pitchFamily="34" charset="0"/>
              </a:rPr>
              <a:t>(Précisez votre stratégie actuelle en citant les sites ou actions de présence sur Internet actuels…)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endParaRPr lang="fr-FR" sz="1100" i="1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Avez-vous déjà un nom de domaine?</a:t>
            </a:r>
          </a:p>
          <a:p>
            <a:pPr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Oui : …………………</a:t>
            </a:r>
          </a:p>
          <a:p>
            <a:pPr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Non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endParaRPr lang="fr-FR" sz="12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endParaRPr lang="fr-FR" sz="12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Avez-vous un hébergement?</a:t>
            </a:r>
          </a:p>
          <a:p>
            <a:pPr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Oui : …………………</a:t>
            </a:r>
          </a:p>
          <a:p>
            <a:pPr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</a:t>
            </a:r>
            <a:r>
              <a:rPr lang="fr-FR" sz="12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fr-FR" sz="1200" dirty="0">
                <a:latin typeface="Calibri" pitchFamily="34" charset="0"/>
                <a:cs typeface="Calibri" pitchFamily="34" charset="0"/>
              </a:rPr>
              <a:t>Non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endParaRPr lang="fr-FR" sz="12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endParaRPr lang="fr-FR" sz="12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Possédez vous déjà un site Internet ?</a:t>
            </a:r>
          </a:p>
          <a:p>
            <a:pPr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Non	</a:t>
            </a:r>
          </a:p>
          <a:p>
            <a:pPr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Si oui, …………………</a:t>
            </a:r>
          </a:p>
          <a:p>
            <a:pPr lvl="1"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 vitrine</a:t>
            </a:r>
          </a:p>
          <a:p>
            <a:pPr lvl="1"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 marchand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endParaRPr lang="fr-FR" sz="12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endParaRPr lang="fr-FR" sz="12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Il s’agit donc d’un projet de ? </a:t>
            </a:r>
          </a:p>
          <a:p>
            <a:pPr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Création d’un site E-commerce</a:t>
            </a:r>
          </a:p>
          <a:p>
            <a:pPr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Refonte de site E-commerce</a:t>
            </a:r>
          </a:p>
          <a:p>
            <a:pPr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       </a:t>
            </a:r>
            <a:r>
              <a:rPr lang="fr-FR" sz="1200" i="1" dirty="0">
                <a:latin typeface="Calibri" pitchFamily="34" charset="0"/>
                <a:cs typeface="Calibri" pitchFamily="34" charset="0"/>
              </a:rPr>
              <a:t>désirez-vous des redirections 301 </a:t>
            </a:r>
          </a:p>
          <a:p>
            <a:pPr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       [   ] Oui  [   ] Non</a:t>
            </a:r>
          </a:p>
          <a:p>
            <a:pPr>
              <a:buClr>
                <a:schemeClr val="folHlink"/>
              </a:buClr>
              <a:buFont typeface="Wingdings" pitchFamily="2" charset="2"/>
              <a:buChar char="§"/>
            </a:pPr>
            <a:endParaRPr lang="fr-FR" sz="1200" dirty="0"/>
          </a:p>
        </p:txBody>
      </p:sp>
      <p:sp>
        <p:nvSpPr>
          <p:cNvPr id="7172" name="Rectangle 2"/>
          <p:cNvSpPr>
            <a:spLocks noChangeArrowheads="1"/>
          </p:cNvSpPr>
          <p:nvPr/>
        </p:nvSpPr>
        <p:spPr bwMode="auto">
          <a:xfrm>
            <a:off x="0" y="495300"/>
            <a:ext cx="91440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61950"/>
            <a:r>
              <a:rPr lang="fr-FR" sz="2400">
                <a:solidFill>
                  <a:schemeClr val="bg1"/>
                </a:solidFill>
                <a:latin typeface="Calibri" pitchFamily="34" charset="0"/>
              </a:rPr>
              <a:t>CONTEXTE</a:t>
            </a:r>
          </a:p>
        </p:txBody>
      </p:sp>
      <p:sp>
        <p:nvSpPr>
          <p:cNvPr id="7" name="Rectangle 6"/>
          <p:cNvSpPr/>
          <p:nvPr/>
        </p:nvSpPr>
        <p:spPr>
          <a:xfrm>
            <a:off x="133350" y="1466850"/>
            <a:ext cx="4962525" cy="489364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chemeClr val="folHlink"/>
              </a:buClr>
              <a:defRPr/>
            </a:pPr>
            <a:r>
              <a:rPr lang="fr-FR" dirty="0">
                <a:latin typeface="Calibri" pitchFamily="34" charset="0"/>
                <a:cs typeface="Calibri" pitchFamily="34" charset="0"/>
              </a:rPr>
              <a:t>Votre marché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Votre marché est ……?</a:t>
            </a:r>
            <a:r>
              <a:rPr lang="fr-FR" sz="1100" dirty="0">
                <a:latin typeface="Calibri" pitchFamily="34" charset="0"/>
                <a:cs typeface="Calibri" pitchFamily="34" charset="0"/>
              </a:rPr>
              <a:t>				</a:t>
            </a:r>
          </a:p>
          <a:p>
            <a:pPr>
              <a:buClr>
                <a:schemeClr val="folHlink"/>
              </a:buClr>
              <a:defRPr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National</a:t>
            </a:r>
          </a:p>
          <a:p>
            <a:pPr>
              <a:buClr>
                <a:schemeClr val="folHlink"/>
              </a:buClr>
              <a:defRPr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International , </a:t>
            </a:r>
            <a:r>
              <a:rPr lang="fr-FR" sz="1200" i="1" dirty="0">
                <a:latin typeface="Calibri" pitchFamily="34" charset="0"/>
                <a:cs typeface="Calibri" pitchFamily="34" charset="0"/>
              </a:rPr>
              <a:t>merci de préciser les différents pays pour les déclinaisons de langues : ………………………………………………..</a:t>
            </a:r>
            <a:endParaRPr lang="fr-FR" sz="12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endParaRPr lang="fr-FR" sz="12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Langues  du shop : Français [   ] Allemand [   ]  Anglais [   ] Italien [   ] 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endParaRPr lang="fr-FR" sz="12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defRPr/>
            </a:pPr>
            <a:r>
              <a:rPr lang="fr-FR" dirty="0">
                <a:latin typeface="Calibri" pitchFamily="34" charset="0"/>
                <a:cs typeface="Calibri" pitchFamily="34" charset="0"/>
              </a:rPr>
              <a:t>Vos clients : 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A qui s'adresse votre boutique E-commerce ?</a:t>
            </a:r>
            <a:endParaRPr lang="fr-FR" sz="1100" i="1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defRPr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B2C - Particuliers</a:t>
            </a:r>
          </a:p>
          <a:p>
            <a:pPr>
              <a:buClr>
                <a:schemeClr val="folHlink"/>
              </a:buClr>
              <a:defRPr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B2B - Professionnels</a:t>
            </a:r>
          </a:p>
          <a:p>
            <a:pPr>
              <a:buClr>
                <a:schemeClr val="folHlink"/>
              </a:buClr>
              <a:defRPr/>
            </a:pPr>
            <a:endParaRPr lang="fr-FR" sz="1200" dirty="0">
              <a:latin typeface="Calibri" pitchFamily="34" charset="0"/>
              <a:cs typeface="Calibri" pitchFamily="34" charset="0"/>
            </a:endParaRPr>
          </a:p>
          <a:p>
            <a:pPr marL="228600" indent="-228600">
              <a:buClr>
                <a:schemeClr val="folHlink"/>
              </a:buClr>
              <a:defRPr/>
            </a:pPr>
            <a:r>
              <a:rPr lang="fr-FR" dirty="0">
                <a:latin typeface="Calibri" pitchFamily="34" charset="0"/>
                <a:cs typeface="Calibri" pitchFamily="34" charset="0"/>
              </a:rPr>
              <a:t>Points de vente : </a:t>
            </a:r>
          </a:p>
          <a:p>
            <a:pPr marL="228600" indent="-228600"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Possédez-vous des points de vente physiques ?</a:t>
            </a:r>
            <a:endParaRPr lang="fr-FR" sz="1200" i="1" dirty="0">
              <a:latin typeface="Calibri" pitchFamily="34" charset="0"/>
              <a:cs typeface="Calibri" pitchFamily="34" charset="0"/>
            </a:endParaRPr>
          </a:p>
          <a:p>
            <a:pPr marL="228600" indent="-228600">
              <a:buClr>
                <a:schemeClr val="folHlink"/>
              </a:buClr>
              <a:defRPr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Non</a:t>
            </a:r>
          </a:p>
          <a:p>
            <a:pPr marL="228600" indent="-228600">
              <a:buClr>
                <a:schemeClr val="folHlink"/>
              </a:buClr>
              <a:defRPr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Oui, combien : ...........................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endParaRPr lang="fr-FR" sz="1200" i="1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defRPr/>
            </a:pPr>
            <a:r>
              <a:rPr lang="fr-FR" dirty="0">
                <a:latin typeface="Calibri" pitchFamily="34" charset="0"/>
                <a:cs typeface="Calibri" pitchFamily="34" charset="0"/>
              </a:rPr>
              <a:t>Vos concurrents :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Noms et adresses Internet (url), citez en 3 principaux en Suisse ou à l’étranger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-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-</a:t>
            </a: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r>
              <a:rPr lang="fr-FR" sz="1200" dirty="0">
                <a:latin typeface="Calibri" pitchFamily="34" charset="0"/>
                <a:cs typeface="Calibri" pitchFamily="34" charset="0"/>
              </a:rPr>
              <a:t>-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357166"/>
            <a:ext cx="9144000" cy="642942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61950"/>
            <a:r>
              <a:rPr lang="fr-FR" sz="2500" dirty="0">
                <a:solidFill>
                  <a:schemeClr val="bg1"/>
                </a:solidFill>
                <a:latin typeface="Calibri" pitchFamily="34" charset="0"/>
              </a:rPr>
              <a:t>CONTEXTE</a:t>
            </a:r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dirty="0"/>
              <a:t>Webbax | CP 157 | 1926 Fully | contact@webbax.ch | www.webbax.ch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ChangeArrowheads="1"/>
          </p:cNvSpPr>
          <p:nvPr/>
        </p:nvSpPr>
        <p:spPr bwMode="auto">
          <a:xfrm>
            <a:off x="123825" y="1419225"/>
            <a:ext cx="4114800" cy="5524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chemeClr val="folHlink"/>
              </a:buClr>
            </a:pPr>
            <a:r>
              <a:rPr lang="fr-FR" dirty="0">
                <a:latin typeface="Calibri" pitchFamily="34" charset="0"/>
                <a:cs typeface="Calibri" pitchFamily="34" charset="0"/>
              </a:rPr>
              <a:t>La gestion de votre stock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100" i="1" dirty="0">
                <a:latin typeface="Calibri" pitchFamily="34" charset="0"/>
                <a:cs typeface="Calibri" pitchFamily="34" charset="0"/>
              </a:rPr>
              <a:t>Décrivez brièvement la logistique que vous allez mettre en place 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endParaRPr lang="fr-FR" sz="1200" i="1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Souhaitez-vous gérer votre stock :</a:t>
            </a:r>
          </a:p>
          <a:p>
            <a:pPr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Oui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Non</a:t>
            </a: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r>
              <a:rPr lang="fr-FR" sz="1200" dirty="0">
                <a:latin typeface="Calibri" pitchFamily="34" charset="0"/>
                <a:cs typeface="Calibri" pitchFamily="34" charset="0"/>
              </a:rPr>
              <a:t>Combien avez-vous de produits environ ? 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200" dirty="0" err="1">
                <a:latin typeface="Calibri" pitchFamily="34" charset="0"/>
                <a:cs typeface="Calibri" pitchFamily="34" charset="0"/>
              </a:rPr>
              <a:t>Nbre</a:t>
            </a:r>
            <a:r>
              <a:rPr lang="fr-FR" sz="1200" dirty="0">
                <a:latin typeface="Calibri" pitchFamily="34" charset="0"/>
                <a:cs typeface="Calibri" pitchFamily="34" charset="0"/>
              </a:rPr>
              <a:t> de produits : ……………………………….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endParaRPr lang="fr-FR" sz="12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Avez-vous plusieurs sites de stockage ?</a:t>
            </a:r>
          </a:p>
          <a:p>
            <a:pPr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Oui, combien …………………………………</a:t>
            </a:r>
          </a:p>
          <a:p>
            <a:pPr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Non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endParaRPr lang="fr-FR" sz="12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Si vous avez un point de vente physique, souhaitez vous que vos stocks magasin et site E-commerce soient :</a:t>
            </a:r>
          </a:p>
          <a:p>
            <a:pPr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Distincts</a:t>
            </a:r>
          </a:p>
          <a:p>
            <a:pPr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Communs</a:t>
            </a:r>
            <a:endParaRPr lang="fr-FR" sz="1200" i="1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endParaRPr lang="fr-FR" sz="1200" i="1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Si  il y a rupture des stocks, vous souhaitez : </a:t>
            </a:r>
          </a:p>
          <a:p>
            <a:pPr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Permettre la commande</a:t>
            </a:r>
          </a:p>
          <a:p>
            <a:pPr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 Alerter l’internaute par e-mail de la prochaine disponibilité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endParaRPr lang="fr-FR" sz="12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200" dirty="0">
                <a:solidFill>
                  <a:srgbClr val="000000"/>
                </a:solidFill>
                <a:latin typeface="Calibri" pitchFamily="34" charset="0"/>
              </a:rPr>
              <a:t> Souhaitez vous gérer les commandes aux fournisseurs ?</a:t>
            </a:r>
          </a:p>
          <a:p>
            <a:pPr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</a:t>
            </a:r>
            <a:r>
              <a:rPr lang="fr-FR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Oui</a:t>
            </a:r>
          </a:p>
          <a:p>
            <a:pPr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</a:t>
            </a:r>
            <a:r>
              <a:rPr lang="fr-FR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Non</a:t>
            </a:r>
            <a:endParaRPr lang="fr-FR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endParaRPr lang="fr-FR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endParaRPr lang="fr-FR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196" name="Rectangle 2"/>
          <p:cNvSpPr>
            <a:spLocks noChangeArrowheads="1"/>
          </p:cNvSpPr>
          <p:nvPr/>
        </p:nvSpPr>
        <p:spPr bwMode="auto">
          <a:xfrm>
            <a:off x="0" y="485775"/>
            <a:ext cx="91440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61950"/>
            <a:r>
              <a:rPr lang="fr-FR" sz="2400" dirty="0">
                <a:solidFill>
                  <a:schemeClr val="bg1"/>
                </a:solidFill>
                <a:latin typeface="Calibri" pitchFamily="34" charset="0"/>
              </a:rPr>
              <a:t>VOTRE LOGISTIQUE</a:t>
            </a:r>
          </a:p>
        </p:txBody>
      </p:sp>
      <p:sp>
        <p:nvSpPr>
          <p:cNvPr id="8197" name="ZoneTexte 9"/>
          <p:cNvSpPr txBox="1">
            <a:spLocks noChangeArrowheads="1"/>
          </p:cNvSpPr>
          <p:nvPr/>
        </p:nvSpPr>
        <p:spPr bwMode="auto">
          <a:xfrm>
            <a:off x="4467224" y="1484784"/>
            <a:ext cx="4676776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chemeClr val="folHlink"/>
              </a:buClr>
              <a:buFont typeface="Wingdings" pitchFamily="2" charset="2"/>
              <a:buChar char="§"/>
            </a:pPr>
            <a:endParaRPr lang="fr-FR" sz="1200" dirty="0">
              <a:latin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200" dirty="0">
                <a:latin typeface="Calibri" pitchFamily="34" charset="0"/>
              </a:rPr>
              <a:t>Votre stock est-il géré via un ERP externe?</a:t>
            </a:r>
          </a:p>
          <a:p>
            <a:pPr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</a:t>
            </a:r>
            <a:r>
              <a:rPr lang="fr-FR" sz="1200" dirty="0">
                <a:latin typeface="Calibri" pitchFamily="34" charset="0"/>
              </a:rPr>
              <a:t>Oui, nom de l’ERP …………………………………………………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</a:t>
            </a:r>
            <a:r>
              <a:rPr lang="fr-FR" sz="1200">
                <a:latin typeface="Calibri" pitchFamily="34" charset="0"/>
                <a:cs typeface="Calibri" pitchFamily="34" charset="0"/>
              </a:rPr>
              <a:t>] </a:t>
            </a:r>
            <a:r>
              <a:rPr lang="fr-FR" sz="1200">
                <a:latin typeface="Calibri" pitchFamily="34" charset="0"/>
              </a:rPr>
              <a:t>Non</a:t>
            </a:r>
            <a:br>
              <a:rPr lang="fr-FR" sz="1200" dirty="0">
                <a:latin typeface="Calibri" pitchFamily="34" charset="0"/>
              </a:rPr>
            </a:br>
            <a:br>
              <a:rPr lang="fr-FR" sz="1200" dirty="0">
                <a:latin typeface="Calibri" pitchFamily="34" charset="0"/>
              </a:rPr>
            </a:br>
            <a:r>
              <a:rPr lang="fr-FR" sz="1200" dirty="0">
                <a:latin typeface="Calibri" pitchFamily="34" charset="0"/>
              </a:rPr>
              <a:t>Avez-vous besoin d’un outil d’édition de masse pour vos produits du type : </a:t>
            </a:r>
            <a:r>
              <a:rPr lang="fr-FR" sz="1200" dirty="0">
                <a:latin typeface="Calibri" pitchFamily="34" charset="0"/>
                <a:hlinkClick r:id="rId3"/>
              </a:rPr>
              <a:t>www.storecommander.com</a:t>
            </a:r>
            <a:r>
              <a:rPr lang="fr-FR" sz="1200" dirty="0">
                <a:latin typeface="Calibri" pitchFamily="34" charset="0"/>
              </a:rPr>
              <a:t> ?</a:t>
            </a:r>
          </a:p>
          <a:p>
            <a:pPr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</a:t>
            </a:r>
            <a:r>
              <a:rPr lang="fr-FR" sz="1200" dirty="0">
                <a:latin typeface="Calibri" pitchFamily="34" charset="0"/>
              </a:rPr>
              <a:t>Oui</a:t>
            </a:r>
          </a:p>
          <a:p>
            <a:pPr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</a:t>
            </a:r>
            <a:r>
              <a:rPr lang="fr-FR" sz="1200" dirty="0">
                <a:latin typeface="Calibri" pitchFamily="34" charset="0"/>
              </a:rPr>
              <a:t>Non</a:t>
            </a:r>
          </a:p>
          <a:p>
            <a:pPr>
              <a:buClr>
                <a:schemeClr val="folHlink"/>
              </a:buClr>
            </a:pPr>
            <a:br>
              <a:rPr lang="fr-FR" dirty="0">
                <a:latin typeface="Calibri" pitchFamily="34" charset="0"/>
              </a:rPr>
            </a:br>
            <a:r>
              <a:rPr lang="fr-FR" dirty="0">
                <a:latin typeface="Calibri" pitchFamily="34" charset="0"/>
              </a:rPr>
              <a:t>Moyens de paiements</a:t>
            </a:r>
            <a:endParaRPr lang="fr-FR" sz="1200" dirty="0">
              <a:latin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200" dirty="0">
                <a:latin typeface="Calibri" pitchFamily="34" charset="0"/>
              </a:rPr>
              <a:t>Quels moyens de paiement souhaitez vous proposer aux internautes ?</a:t>
            </a:r>
          </a:p>
          <a:p>
            <a:pPr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</a:t>
            </a:r>
            <a:r>
              <a:rPr lang="fr-FR" sz="1200" dirty="0">
                <a:latin typeface="Calibri" pitchFamily="34" charset="0"/>
              </a:rPr>
              <a:t> Paiement à la livraison</a:t>
            </a:r>
          </a:p>
          <a:p>
            <a:pPr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</a:t>
            </a:r>
            <a:r>
              <a:rPr lang="fr-FR" sz="1200" dirty="0">
                <a:latin typeface="Calibri" pitchFamily="34" charset="0"/>
              </a:rPr>
              <a:t>Virement bancaire</a:t>
            </a:r>
            <a:br>
              <a:rPr lang="fr-FR" sz="1200" dirty="0">
                <a:latin typeface="Calibri" pitchFamily="34" charset="0"/>
              </a:rPr>
            </a:br>
            <a:r>
              <a:rPr lang="fr-FR" sz="1200" dirty="0">
                <a:latin typeface="Calibri" pitchFamily="34" charset="0"/>
                <a:cs typeface="Calibri" pitchFamily="34" charset="0"/>
              </a:rPr>
              <a:t>[   ] Paiement sur facture à x jours (libre sans obligations)</a:t>
            </a: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r>
              <a:rPr lang="fr-FR" sz="1200" dirty="0">
                <a:latin typeface="Calibri" pitchFamily="34" charset="0"/>
                <a:cs typeface="Calibri" pitchFamily="34" charset="0"/>
              </a:rPr>
              <a:t>[   ] Paiement sur facture (+ garantie de paiement via </a:t>
            </a:r>
            <a:r>
              <a:rPr lang="fr-FR" sz="1200" dirty="0" err="1">
                <a:latin typeface="Calibri" pitchFamily="34" charset="0"/>
                <a:cs typeface="Calibri" pitchFamily="34" charset="0"/>
              </a:rPr>
              <a:t>Swissbilling</a:t>
            </a:r>
            <a:r>
              <a:rPr lang="fr-FR" sz="1200" dirty="0">
                <a:latin typeface="Calibri" pitchFamily="34" charset="0"/>
                <a:cs typeface="Calibri" pitchFamily="34" charset="0"/>
              </a:rPr>
              <a:t>)</a:t>
            </a: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r>
              <a:rPr lang="fr-FR" sz="1200" dirty="0">
                <a:latin typeface="Calibri" pitchFamily="34" charset="0"/>
                <a:cs typeface="Calibri" pitchFamily="34" charset="0"/>
              </a:rPr>
              <a:t>[   ] Paiement en magasin</a:t>
            </a: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r>
              <a:rPr lang="fr-FR" sz="1200" dirty="0">
                <a:latin typeface="Calibri" pitchFamily="34" charset="0"/>
                <a:cs typeface="Calibri" pitchFamily="34" charset="0"/>
              </a:rPr>
              <a:t>[   ] </a:t>
            </a:r>
            <a:r>
              <a:rPr lang="fr-FR" sz="1200" dirty="0" err="1">
                <a:latin typeface="Calibri" pitchFamily="34" charset="0"/>
                <a:cs typeface="Calibri" pitchFamily="34" charset="0"/>
              </a:rPr>
              <a:t>Paypal</a:t>
            </a: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r>
              <a:rPr lang="fr-FR" sz="1200" dirty="0">
                <a:latin typeface="Calibri" pitchFamily="34" charset="0"/>
                <a:cs typeface="Calibri" pitchFamily="34" charset="0"/>
              </a:rPr>
              <a:t>[   ] Cartes de crédit</a:t>
            </a:r>
            <a:endParaRPr lang="fr-FR" sz="1200" dirty="0">
              <a:latin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57166"/>
            <a:ext cx="9144000" cy="642942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61950"/>
            <a:r>
              <a:rPr lang="fr-FR" sz="2500" dirty="0">
                <a:solidFill>
                  <a:schemeClr val="bg1"/>
                </a:solidFill>
                <a:latin typeface="Calibri" pitchFamily="34" charset="0"/>
              </a:rPr>
              <a:t>LOGISTIQUE</a:t>
            </a:r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dirty="0"/>
              <a:t>Webbax | CP 157 | 1926 Fully | contact@webbax.ch | www.webbax.ch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ChangeArrowheads="1"/>
          </p:cNvSpPr>
          <p:nvPr/>
        </p:nvSpPr>
        <p:spPr bwMode="auto">
          <a:xfrm>
            <a:off x="0" y="485775"/>
            <a:ext cx="91440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61950"/>
            <a:r>
              <a:rPr lang="fr-FR" sz="2400">
                <a:solidFill>
                  <a:schemeClr val="bg1"/>
                </a:solidFill>
                <a:latin typeface="Calibri" pitchFamily="34" charset="0"/>
              </a:rPr>
              <a:t>VOTRE LOGISTIQUE</a:t>
            </a:r>
          </a:p>
        </p:txBody>
      </p:sp>
      <p:sp>
        <p:nvSpPr>
          <p:cNvPr id="9220" name="Rectangle 8"/>
          <p:cNvSpPr>
            <a:spLocks noChangeArrowheads="1"/>
          </p:cNvSpPr>
          <p:nvPr/>
        </p:nvSpPr>
        <p:spPr bwMode="auto">
          <a:xfrm>
            <a:off x="142875" y="1181100"/>
            <a:ext cx="41148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chemeClr val="folHlink"/>
              </a:buClr>
              <a:buFont typeface="Wingdings" pitchFamily="2" charset="2"/>
              <a:buNone/>
            </a:pPr>
            <a:endParaRPr lang="fr-FR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</a:pPr>
            <a:r>
              <a:rPr lang="fr-FR" dirty="0">
                <a:latin typeface="Calibri" pitchFamily="34" charset="0"/>
                <a:cs typeface="Calibri" pitchFamily="34" charset="0"/>
              </a:rPr>
              <a:t>La gestion de la livraison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endParaRPr lang="fr-FR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Livraison :</a:t>
            </a:r>
          </a:p>
          <a:p>
            <a:pPr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La Poste suisse</a:t>
            </a: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r>
              <a:rPr lang="fr-FR" sz="1200" dirty="0">
                <a:latin typeface="Calibri" pitchFamily="34" charset="0"/>
                <a:cs typeface="Calibri" pitchFamily="34" charset="0"/>
              </a:rPr>
              <a:t>[   ] UPS</a:t>
            </a: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r>
              <a:rPr lang="fr-FR" sz="1200" dirty="0">
                <a:latin typeface="Calibri" pitchFamily="34" charset="0"/>
                <a:cs typeface="Calibri" pitchFamily="34" charset="0"/>
              </a:rPr>
              <a:t>[   ] DHL</a:t>
            </a: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r>
              <a:rPr lang="fr-FR" sz="1200" dirty="0">
                <a:latin typeface="Calibri" pitchFamily="34" charset="0"/>
                <a:cs typeface="Calibri" pitchFamily="34" charset="0"/>
              </a:rPr>
              <a:t>[   ] Autres, nom du transporteur : ……………………………………….</a:t>
            </a:r>
            <a:endParaRPr lang="fr-FR" sz="1000" i="1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endParaRPr lang="fr-FR" sz="1000" i="1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Frais de livraison : </a:t>
            </a:r>
          </a:p>
          <a:p>
            <a:pPr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Gratuit à partir de (montant, quantité) </a:t>
            </a:r>
          </a:p>
          <a:p>
            <a:pPr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Prix dégressifs</a:t>
            </a:r>
          </a:p>
          <a:p>
            <a:pPr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Prix par famille client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Taxe manutention</a:t>
            </a: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endParaRPr lang="fr-FR" sz="12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Allez-vous exporter vos produits : </a:t>
            </a:r>
          </a:p>
          <a:p>
            <a:pPr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Non</a:t>
            </a:r>
          </a:p>
          <a:p>
            <a:pPr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Oui , quels pays : 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	- …………………………………………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	- …………………………………………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	- …………………………………………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	- …………………………………………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endParaRPr lang="fr-FR" sz="12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endParaRPr lang="fr-FR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21" name="Rectangle 6"/>
          <p:cNvSpPr>
            <a:spLocks noChangeArrowheads="1"/>
          </p:cNvSpPr>
          <p:nvPr/>
        </p:nvSpPr>
        <p:spPr bwMode="auto">
          <a:xfrm>
            <a:off x="4457700" y="1438275"/>
            <a:ext cx="411480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chemeClr val="folHlink"/>
              </a:buClr>
            </a:pPr>
            <a:r>
              <a:rPr lang="fr-FR" dirty="0">
                <a:latin typeface="Calibri" pitchFamily="34" charset="0"/>
                <a:cs typeface="Calibri" pitchFamily="34" charset="0"/>
              </a:rPr>
              <a:t>La gestion des photos de vos produits</a:t>
            </a:r>
            <a:endParaRPr lang="fr-FR" sz="1000" i="1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endParaRPr lang="fr-FR" i="1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Avez-vous besoin de présenter vos produits en détail ?</a:t>
            </a:r>
          </a:p>
          <a:p>
            <a:pPr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Oui</a:t>
            </a:r>
          </a:p>
          <a:p>
            <a:pPr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Non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r>
              <a:rPr lang="fr-FR" sz="1200" dirty="0">
                <a:latin typeface="Calibri" pitchFamily="34" charset="0"/>
                <a:cs typeface="Calibri" pitchFamily="34" charset="0"/>
              </a:rPr>
              <a:t>Est-ce que  chacun de vos produits disposera de plusieurs photos ?</a:t>
            </a:r>
          </a:p>
          <a:p>
            <a:pPr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Oui</a:t>
            </a:r>
          </a:p>
          <a:p>
            <a:pPr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Non</a:t>
            </a: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endParaRPr lang="fr-FR" sz="12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Souhaitez vous être accompagné dans le choix de votre solution de prise de photos  (accompagnement avec des professionnels de la photo ) :</a:t>
            </a:r>
          </a:p>
          <a:p>
            <a:pPr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Oui</a:t>
            </a:r>
          </a:p>
          <a:p>
            <a:pPr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Non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357166"/>
            <a:ext cx="9144000" cy="642942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61950"/>
            <a:r>
              <a:rPr lang="fr-FR" sz="2500" dirty="0">
                <a:solidFill>
                  <a:schemeClr val="bg1"/>
                </a:solidFill>
                <a:latin typeface="Calibri" pitchFamily="34" charset="0"/>
              </a:rPr>
              <a:t>LOGISTIQUE</a:t>
            </a:r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dirty="0"/>
              <a:t>Webbax | CP 157 | 1926 Fully | contact@webbax.ch | www.webbax.ch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dirty="0"/>
              <a:t>Webbax | CP 157 | 1926 Fully | contact@webbax.ch | www.webbax.ch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357166"/>
            <a:ext cx="9144000" cy="642942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61950"/>
            <a:r>
              <a:rPr lang="fr-FR" sz="2500" dirty="0">
                <a:solidFill>
                  <a:schemeClr val="bg1"/>
                </a:solidFill>
                <a:latin typeface="Calibri" pitchFamily="34" charset="0"/>
              </a:rPr>
              <a:t>APPARENCE  - THEMES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67544" y="1268760"/>
            <a:ext cx="3744416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folHlink"/>
              </a:buClr>
              <a:buFont typeface="Wingdings" pitchFamily="2" charset="2"/>
              <a:buNone/>
            </a:pPr>
            <a:endParaRPr lang="fr-FR" sz="12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</a:pPr>
            <a:r>
              <a:rPr lang="fr-FR" dirty="0">
                <a:latin typeface="Calibri" pitchFamily="34" charset="0"/>
                <a:cs typeface="Calibri" pitchFamily="34" charset="0"/>
              </a:rPr>
              <a:t>Apparence graphique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endParaRPr lang="fr-FR" sz="12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Avez-vous déjà défini une ligne graphique pour votre boutique ?</a:t>
            </a:r>
          </a:p>
          <a:p>
            <a:pPr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Oui</a:t>
            </a: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r>
              <a:rPr lang="fr-FR" sz="1200" dirty="0">
                <a:latin typeface="Calibri" pitchFamily="34" charset="0"/>
                <a:cs typeface="Calibri" pitchFamily="34" charset="0"/>
              </a:rPr>
              <a:t>[   ] Non</a:t>
            </a: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endParaRPr lang="fr-FR" sz="1200" i="1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Avez-vous déjà repéré un thème graphique qui pourrait vous intéresser ?</a:t>
            </a:r>
          </a:p>
          <a:p>
            <a:pPr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Oui (url du thème)…………………………………………………</a:t>
            </a:r>
          </a:p>
          <a:p>
            <a:pPr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Non</a:t>
            </a: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r>
              <a:rPr lang="fr-FR" sz="1200" i="1" dirty="0">
                <a:latin typeface="Calibri" pitchFamily="34" charset="0"/>
                <a:cs typeface="Calibri" pitchFamily="34" charset="0"/>
              </a:rPr>
              <a:t>Voici deux liens proposant des thèmes </a:t>
            </a:r>
            <a:r>
              <a:rPr lang="fr-FR" sz="1200" i="1" dirty="0" err="1">
                <a:latin typeface="Calibri" pitchFamily="34" charset="0"/>
                <a:cs typeface="Calibri" pitchFamily="34" charset="0"/>
              </a:rPr>
              <a:t>Prestashop</a:t>
            </a:r>
            <a:r>
              <a:rPr lang="fr-FR" sz="1200" i="1" dirty="0">
                <a:latin typeface="Calibri" pitchFamily="34" charset="0"/>
                <a:cs typeface="Calibri" pitchFamily="34" charset="0"/>
              </a:rPr>
              <a:t> :</a:t>
            </a: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r>
              <a:rPr lang="fr-FR" sz="1000" dirty="0">
                <a:latin typeface="Calibri" pitchFamily="34" charset="0"/>
                <a:cs typeface="Calibri" pitchFamily="34" charset="0"/>
                <a:hlinkClick r:id="rId2"/>
              </a:rPr>
              <a:t>http://www.templatemonster.com/prestashop-themes.php</a:t>
            </a:r>
            <a:endParaRPr lang="fr-FR" sz="10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</a:pPr>
            <a:r>
              <a:rPr lang="fr-FR" sz="1000" dirty="0">
                <a:latin typeface="Calibri" pitchFamily="34" charset="0"/>
                <a:cs typeface="Calibri" pitchFamily="34" charset="0"/>
                <a:hlinkClick r:id="rId3"/>
              </a:rPr>
              <a:t>http://themeforest.net/category/ecommerce/prestashop</a:t>
            </a:r>
            <a:endParaRPr lang="fr-FR" sz="10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endParaRPr lang="fr-FR" sz="12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Désirez-vous un prototype visuel du projet ?</a:t>
            </a: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r>
              <a:rPr lang="fr-FR" sz="1200" dirty="0">
                <a:latin typeface="Calibri" pitchFamily="34" charset="0"/>
                <a:cs typeface="Calibri" pitchFamily="34" charset="0"/>
              </a:rPr>
              <a:t>[   ] Oui</a:t>
            </a: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r>
              <a:rPr lang="fr-FR" sz="1200" dirty="0">
                <a:latin typeface="Calibri" pitchFamily="34" charset="0"/>
                <a:cs typeface="Calibri" pitchFamily="34" charset="0"/>
              </a:rPr>
              <a:t>[   ] Non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r>
              <a:rPr lang="fr-FR" sz="1200" dirty="0">
                <a:latin typeface="Calibri" pitchFamily="34" charset="0"/>
                <a:cs typeface="Calibri" pitchFamily="34" charset="0"/>
              </a:rPr>
              <a:t>Travaillez-vous avec un graphiste ?</a:t>
            </a: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r>
              <a:rPr lang="fr-FR" sz="1200" dirty="0">
                <a:latin typeface="Calibri" pitchFamily="34" charset="0"/>
                <a:cs typeface="Calibri" pitchFamily="34" charset="0"/>
              </a:rPr>
              <a:t>[   ] Oui</a:t>
            </a: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r>
              <a:rPr lang="fr-FR" sz="1200" dirty="0">
                <a:latin typeface="Calibri" pitchFamily="34" charset="0"/>
                <a:cs typeface="Calibri" pitchFamily="34" charset="0"/>
              </a:rPr>
              <a:t>[   ] Non</a:t>
            </a: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endParaRPr lang="fr-FR" sz="12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Possédez-vous déjà une maquette PSD de la boutique ?</a:t>
            </a: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r>
              <a:rPr lang="fr-FR" sz="1200" dirty="0">
                <a:latin typeface="Calibri" pitchFamily="34" charset="0"/>
                <a:cs typeface="Calibri" pitchFamily="34" charset="0"/>
              </a:rPr>
              <a:t>[   ] Oui</a:t>
            </a: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r>
              <a:rPr lang="fr-FR" sz="1200" dirty="0">
                <a:latin typeface="Calibri" pitchFamily="34" charset="0"/>
                <a:cs typeface="Calibri" pitchFamily="34" charset="0"/>
              </a:rPr>
              <a:t>[   ] Non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endParaRPr lang="fr-FR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43400" y="1484784"/>
            <a:ext cx="384502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Désirez-vous une intégration sur mesure de votre PSD ?</a:t>
            </a:r>
          </a:p>
          <a:p>
            <a:pPr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Oui</a:t>
            </a: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r>
              <a:rPr lang="fr-FR" sz="1200" dirty="0">
                <a:latin typeface="Calibri" pitchFamily="34" charset="0"/>
                <a:cs typeface="Calibri" pitchFamily="34" charset="0"/>
              </a:rPr>
              <a:t>[   ] Non</a:t>
            </a: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endParaRPr lang="fr-FR" sz="1200" i="1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dirty="0">
                <a:latin typeface="Calibri" pitchFamily="34" charset="0"/>
                <a:cs typeface="Calibri" pitchFamily="34" charset="0"/>
              </a:rPr>
              <a:t>Contenu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endParaRPr lang="fr-FR" sz="12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Avez-vous un logo représentant votre activité ?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Oui</a:t>
            </a: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r>
              <a:rPr lang="fr-FR" sz="1200" dirty="0">
                <a:latin typeface="Calibri" pitchFamily="34" charset="0"/>
                <a:cs typeface="Calibri" pitchFamily="34" charset="0"/>
              </a:rPr>
              <a:t>[   ] Non</a:t>
            </a: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r>
              <a:rPr lang="fr-FR" sz="1200" dirty="0">
                <a:latin typeface="Calibri" pitchFamily="34" charset="0"/>
                <a:cs typeface="Calibri" pitchFamily="34" charset="0"/>
              </a:rPr>
              <a:t>Disposez-vous d’images publicitaires ou de plaquettes produits, mises à disposition par vos fournisseurs ?</a:t>
            </a:r>
          </a:p>
          <a:p>
            <a:pPr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Oui</a:t>
            </a: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r>
              <a:rPr lang="fr-FR" sz="1200" dirty="0">
                <a:latin typeface="Calibri" pitchFamily="34" charset="0"/>
                <a:cs typeface="Calibri" pitchFamily="34" charset="0"/>
              </a:rPr>
              <a:t>[   ] Non</a:t>
            </a:r>
          </a:p>
          <a:p>
            <a:pPr>
              <a:buClr>
                <a:schemeClr val="folHlink"/>
              </a:buClr>
            </a:pPr>
            <a:endParaRPr lang="fr-FR" sz="12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Possédez-vous des images en haute définition qui pourraient être intégrées dans le </a:t>
            </a:r>
            <a:r>
              <a:rPr lang="fr-FR" sz="1200" dirty="0" err="1">
                <a:latin typeface="Calibri" pitchFamily="34" charset="0"/>
                <a:cs typeface="Calibri" pitchFamily="34" charset="0"/>
              </a:rPr>
              <a:t>slider</a:t>
            </a:r>
            <a:r>
              <a:rPr lang="fr-FR" sz="1200" dirty="0">
                <a:latin typeface="Calibri" pitchFamily="34" charset="0"/>
                <a:cs typeface="Calibri" pitchFamily="34" charset="0"/>
              </a:rPr>
              <a:t> de votre boutique ?</a:t>
            </a:r>
          </a:p>
          <a:p>
            <a:pPr>
              <a:buClr>
                <a:schemeClr val="folHlink"/>
              </a:buClr>
            </a:pPr>
            <a:r>
              <a:rPr lang="fr-FR" sz="1200" dirty="0">
                <a:latin typeface="Calibri" pitchFamily="34" charset="0"/>
                <a:cs typeface="Calibri" pitchFamily="34" charset="0"/>
              </a:rPr>
              <a:t>[   ] Oui</a:t>
            </a:r>
            <a:br>
              <a:rPr lang="fr-FR" sz="1200" dirty="0">
                <a:latin typeface="Calibri" pitchFamily="34" charset="0"/>
                <a:cs typeface="Calibri" pitchFamily="34" charset="0"/>
              </a:rPr>
            </a:br>
            <a:r>
              <a:rPr lang="fr-FR" sz="1200" dirty="0">
                <a:latin typeface="Calibri" pitchFamily="34" charset="0"/>
                <a:cs typeface="Calibri" pitchFamily="34" charset="0"/>
              </a:rPr>
              <a:t>[   ] Non</a:t>
            </a:r>
          </a:p>
        </p:txBody>
      </p:sp>
    </p:spTree>
    <p:extLst>
      <p:ext uri="{BB962C8B-B14F-4D97-AF65-F5344CB8AC3E}">
        <p14:creationId xmlns:p14="http://schemas.microsoft.com/office/powerpoint/2010/main" val="825148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ChangeArrowheads="1"/>
          </p:cNvSpPr>
          <p:nvPr/>
        </p:nvSpPr>
        <p:spPr bwMode="auto">
          <a:xfrm>
            <a:off x="133350" y="1200150"/>
            <a:ext cx="3933825" cy="521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chemeClr val="folHlink"/>
              </a:buClr>
              <a:buFont typeface="Wingdings" pitchFamily="2" charset="2"/>
              <a:buNone/>
            </a:pPr>
            <a:endParaRPr lang="fr-FR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</a:pPr>
            <a:r>
              <a:rPr lang="fr-FR" dirty="0">
                <a:latin typeface="Calibri" pitchFamily="34" charset="0"/>
                <a:cs typeface="Calibri" pitchFamily="34" charset="0"/>
              </a:rPr>
              <a:t>Actions commerciales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100" i="1" dirty="0">
                <a:latin typeface="Calibri" pitchFamily="34" charset="0"/>
                <a:cs typeface="Calibri" pitchFamily="34" charset="0"/>
              </a:rPr>
              <a:t> </a:t>
            </a:r>
            <a:endParaRPr lang="fr-FR" sz="1000" i="1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100" dirty="0">
                <a:latin typeface="Calibri" pitchFamily="34" charset="0"/>
                <a:cs typeface="Calibri" pitchFamily="34" charset="0"/>
              </a:rPr>
              <a:t>De quelle manière voulez-vous incitez les internautes à passer commande :</a:t>
            </a:r>
          </a:p>
          <a:p>
            <a:pPr>
              <a:buClr>
                <a:schemeClr val="folHlink"/>
              </a:buClr>
            </a:pPr>
            <a:r>
              <a:rPr lang="fr-FR" sz="1100" dirty="0">
                <a:latin typeface="Calibri" pitchFamily="34" charset="0"/>
                <a:cs typeface="Calibri" pitchFamily="34" charset="0"/>
              </a:rPr>
              <a:t>[   ] Mise en avant de produits</a:t>
            </a:r>
          </a:p>
          <a:p>
            <a:pPr>
              <a:buClr>
                <a:schemeClr val="folHlink"/>
              </a:buClr>
            </a:pPr>
            <a:r>
              <a:rPr lang="fr-FR" sz="1100" dirty="0">
                <a:latin typeface="Calibri" pitchFamily="34" charset="0"/>
                <a:cs typeface="Calibri" pitchFamily="34" charset="0"/>
              </a:rPr>
              <a:t>[   ] Meilleurs ventes produits</a:t>
            </a:r>
          </a:p>
          <a:p>
            <a:pPr>
              <a:buClr>
                <a:schemeClr val="folHlink"/>
              </a:buClr>
            </a:pPr>
            <a:r>
              <a:rPr lang="fr-FR" sz="1100" dirty="0">
                <a:latin typeface="Calibri" pitchFamily="34" charset="0"/>
                <a:cs typeface="Calibri" pitchFamily="34" charset="0"/>
              </a:rPr>
              <a:t>[   ] Nouveaux produits</a:t>
            </a:r>
          </a:p>
          <a:p>
            <a:pPr>
              <a:buClr>
                <a:schemeClr val="folHlink"/>
              </a:buClr>
            </a:pPr>
            <a:r>
              <a:rPr lang="fr-FR" sz="1100" dirty="0">
                <a:latin typeface="Calibri" pitchFamily="34" charset="0"/>
                <a:cs typeface="Calibri" pitchFamily="34" charset="0"/>
              </a:rPr>
              <a:t>[   ] Produits associés </a:t>
            </a:r>
          </a:p>
          <a:p>
            <a:pPr>
              <a:buClr>
                <a:schemeClr val="folHlink"/>
              </a:buClr>
            </a:pPr>
            <a:r>
              <a:rPr lang="fr-FR" sz="1100" dirty="0">
                <a:latin typeface="Calibri" pitchFamily="34" charset="0"/>
                <a:cs typeface="Calibri" pitchFamily="34" charset="0"/>
              </a:rPr>
              <a:t>[   ] Produits aussi conseillé par les autres acheteurs</a:t>
            </a:r>
            <a:br>
              <a:rPr lang="fr-FR" sz="1100" dirty="0">
                <a:latin typeface="Calibri" pitchFamily="34" charset="0"/>
                <a:cs typeface="Calibri" pitchFamily="34" charset="0"/>
              </a:rPr>
            </a:br>
            <a:r>
              <a:rPr lang="fr-FR" sz="1100" dirty="0">
                <a:latin typeface="Calibri" pitchFamily="34" charset="0"/>
                <a:cs typeface="Calibri" pitchFamily="34" charset="0"/>
              </a:rPr>
              <a:t>[   ] Produits déjà vu </a:t>
            </a:r>
          </a:p>
          <a:p>
            <a:pPr>
              <a:buClr>
                <a:schemeClr val="folHlink"/>
              </a:buClr>
              <a:buFont typeface="Wingdings" pitchFamily="2" charset="2"/>
              <a:buChar char="q"/>
            </a:pPr>
            <a:endParaRPr lang="fr-FR" sz="11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100" dirty="0">
                <a:latin typeface="Calibri" pitchFamily="34" charset="0"/>
                <a:cs typeface="Calibri" pitchFamily="34" charset="0"/>
              </a:rPr>
              <a:t>Souhaitez-vous mettre en place des actions commerciales types :</a:t>
            </a:r>
          </a:p>
          <a:p>
            <a:pPr>
              <a:buClr>
                <a:schemeClr val="folHlink"/>
              </a:buClr>
            </a:pPr>
            <a:r>
              <a:rPr lang="fr-FR" sz="1100" dirty="0">
                <a:latin typeface="Calibri" pitchFamily="34" charset="0"/>
                <a:cs typeface="Calibri" pitchFamily="34" charset="0"/>
              </a:rPr>
              <a:t>[   ] Bon de réduction</a:t>
            </a:r>
          </a:p>
          <a:p>
            <a:pPr>
              <a:buClr>
                <a:schemeClr val="folHlink"/>
              </a:buClr>
            </a:pPr>
            <a:r>
              <a:rPr lang="fr-FR" sz="1100" dirty="0">
                <a:latin typeface="Calibri" pitchFamily="34" charset="0"/>
                <a:cs typeface="Calibri" pitchFamily="34" charset="0"/>
              </a:rPr>
              <a:t>[   ] Chèque cadeau</a:t>
            </a:r>
            <a:br>
              <a:rPr lang="fr-FR" sz="1100" dirty="0">
                <a:latin typeface="Calibri" pitchFamily="34" charset="0"/>
                <a:cs typeface="Calibri" pitchFamily="34" charset="0"/>
              </a:rPr>
            </a:br>
            <a:endParaRPr lang="fr-FR" sz="11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100" dirty="0">
                <a:latin typeface="Calibri" pitchFamily="34" charset="0"/>
                <a:cs typeface="Calibri" pitchFamily="34" charset="0"/>
              </a:rPr>
              <a:t>Voulez-vous fidéliser vos clients à l’aide de :</a:t>
            </a:r>
          </a:p>
          <a:p>
            <a:pPr>
              <a:buClr>
                <a:schemeClr val="folHlink"/>
              </a:buClr>
            </a:pPr>
            <a:r>
              <a:rPr lang="fr-FR" sz="1100" dirty="0">
                <a:latin typeface="Calibri" pitchFamily="34" charset="0"/>
                <a:cs typeface="Calibri" pitchFamily="34" charset="0"/>
              </a:rPr>
              <a:t>[   ] Points de fidélités</a:t>
            </a:r>
          </a:p>
          <a:p>
            <a:pPr>
              <a:buClr>
                <a:schemeClr val="folHlink"/>
              </a:buClr>
            </a:pPr>
            <a:r>
              <a:rPr lang="fr-FR" sz="1100" dirty="0">
                <a:latin typeface="Calibri" pitchFamily="34" charset="0"/>
                <a:cs typeface="Calibri" pitchFamily="34" charset="0"/>
              </a:rPr>
              <a:t>[   ] Envoi de newsletters</a:t>
            </a:r>
          </a:p>
          <a:p>
            <a:pPr>
              <a:buClr>
                <a:schemeClr val="folHlink"/>
              </a:buClr>
            </a:pPr>
            <a:r>
              <a:rPr lang="fr-FR" sz="1100" dirty="0">
                <a:latin typeface="Calibri" pitchFamily="34" charset="0"/>
                <a:cs typeface="Calibri" pitchFamily="34" charset="0"/>
              </a:rPr>
              <a:t>[   ] Cadeau anniversaire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endParaRPr lang="fr-FR" sz="11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100" dirty="0">
                <a:latin typeface="Calibri" pitchFamily="34" charset="0"/>
                <a:cs typeface="Calibri" pitchFamily="34" charset="0"/>
              </a:rPr>
              <a:t>Souhaitez-vous avoir une gestion des prix par client (particulier, professionnel, V.I.P.):</a:t>
            </a:r>
          </a:p>
          <a:p>
            <a:pPr>
              <a:buClr>
                <a:schemeClr val="folHlink"/>
              </a:buClr>
            </a:pPr>
            <a:r>
              <a:rPr lang="fr-FR" sz="1100" dirty="0">
                <a:latin typeface="Calibri" pitchFamily="34" charset="0"/>
                <a:cs typeface="Calibri" pitchFamily="34" charset="0"/>
              </a:rPr>
              <a:t>[   ] Non</a:t>
            </a:r>
          </a:p>
          <a:p>
            <a:pPr>
              <a:buClr>
                <a:schemeClr val="folHlink"/>
              </a:buClr>
            </a:pPr>
            <a:r>
              <a:rPr lang="fr-FR" sz="1100" dirty="0">
                <a:latin typeface="Calibri" pitchFamily="34" charset="0"/>
                <a:cs typeface="Calibri" pitchFamily="34" charset="0"/>
              </a:rPr>
              <a:t>[   ] Oui</a:t>
            </a:r>
          </a:p>
          <a:p>
            <a:pPr>
              <a:buClr>
                <a:schemeClr val="folHlink"/>
              </a:buClr>
              <a:buFont typeface="Wingdings" pitchFamily="2" charset="2"/>
              <a:buChar char="q"/>
            </a:pPr>
            <a:endParaRPr lang="fr-FR" sz="11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100" dirty="0">
                <a:latin typeface="Calibri" pitchFamily="34" charset="0"/>
                <a:cs typeface="Calibri" pitchFamily="34" charset="0"/>
              </a:rPr>
              <a:t>Voulez-vous  mettre en place des actions de parrainage : </a:t>
            </a:r>
          </a:p>
          <a:p>
            <a:pPr>
              <a:buClr>
                <a:schemeClr val="folHlink"/>
              </a:buClr>
            </a:pPr>
            <a:r>
              <a:rPr lang="fr-FR" sz="1100" dirty="0">
                <a:latin typeface="Calibri" pitchFamily="34" charset="0"/>
                <a:cs typeface="Calibri" pitchFamily="34" charset="0"/>
              </a:rPr>
              <a:t>[   ] Oui</a:t>
            </a:r>
          </a:p>
          <a:p>
            <a:pPr>
              <a:buClr>
                <a:schemeClr val="folHlink"/>
              </a:buClr>
            </a:pPr>
            <a:r>
              <a:rPr lang="fr-FR" sz="1100" dirty="0">
                <a:latin typeface="Calibri" pitchFamily="34" charset="0"/>
                <a:cs typeface="Calibri" pitchFamily="34" charset="0"/>
              </a:rPr>
              <a:t>[   ] Non</a:t>
            </a:r>
            <a:endParaRPr lang="fr-FR" sz="1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244" name="Rectangle 2"/>
          <p:cNvSpPr>
            <a:spLocks noChangeArrowheads="1"/>
          </p:cNvSpPr>
          <p:nvPr/>
        </p:nvSpPr>
        <p:spPr bwMode="auto">
          <a:xfrm>
            <a:off x="0" y="485775"/>
            <a:ext cx="91440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61950"/>
            <a:r>
              <a:rPr lang="fr-FR" sz="2400">
                <a:solidFill>
                  <a:schemeClr val="bg1"/>
                </a:solidFill>
                <a:latin typeface="Calibri" pitchFamily="34" charset="0"/>
              </a:rPr>
              <a:t>ANIMATION DE VOTRE SITE</a:t>
            </a:r>
          </a:p>
        </p:txBody>
      </p:sp>
      <p:sp>
        <p:nvSpPr>
          <p:cNvPr id="10245" name="ZoneTexte 6"/>
          <p:cNvSpPr txBox="1">
            <a:spLocks noChangeArrowheads="1"/>
          </p:cNvSpPr>
          <p:nvPr/>
        </p:nvSpPr>
        <p:spPr bwMode="auto">
          <a:xfrm>
            <a:off x="4448175" y="1466850"/>
            <a:ext cx="3752850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chemeClr val="folHlink"/>
              </a:buClr>
            </a:pPr>
            <a:r>
              <a:rPr lang="fr-FR" dirty="0">
                <a:latin typeface="Calibri" pitchFamily="34" charset="0"/>
                <a:cs typeface="Calibri" pitchFamily="34" charset="0"/>
              </a:rPr>
              <a:t>Trafic de votre site Internet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100" dirty="0">
                <a:latin typeface="Calibri" pitchFamily="34" charset="0"/>
                <a:cs typeface="Calibri" pitchFamily="34" charset="0"/>
              </a:rPr>
              <a:t>Souhaitez vous générer du trafic sur votre site ?</a:t>
            </a:r>
          </a:p>
          <a:p>
            <a:pPr>
              <a:buClr>
                <a:schemeClr val="folHlink"/>
              </a:buClr>
            </a:pPr>
            <a:r>
              <a:rPr lang="fr-FR" sz="1100" dirty="0">
                <a:latin typeface="Calibri" pitchFamily="34" charset="0"/>
                <a:cs typeface="Calibri" pitchFamily="34" charset="0"/>
              </a:rPr>
              <a:t>[   ] Non</a:t>
            </a:r>
          </a:p>
          <a:p>
            <a:pPr>
              <a:buClr>
                <a:schemeClr val="folHlink"/>
              </a:buClr>
            </a:pPr>
            <a:r>
              <a:rPr lang="fr-FR" sz="1100" dirty="0">
                <a:latin typeface="Calibri" pitchFamily="34" charset="0"/>
                <a:cs typeface="Calibri" pitchFamily="34" charset="0"/>
              </a:rPr>
              <a:t>[   ] Oui, grâce à  :</a:t>
            </a:r>
          </a:p>
          <a:p>
            <a:pPr lvl="1">
              <a:buClr>
                <a:schemeClr val="folHlink"/>
              </a:buClr>
            </a:pPr>
            <a:r>
              <a:rPr lang="fr-FR" sz="1100" dirty="0">
                <a:latin typeface="Calibri" pitchFamily="34" charset="0"/>
                <a:cs typeface="Calibri" pitchFamily="34" charset="0"/>
              </a:rPr>
              <a:t>[   ]  L’optimisation du référencement naturel de votre site</a:t>
            </a:r>
          </a:p>
          <a:p>
            <a:pPr lvl="1">
              <a:buClr>
                <a:schemeClr val="folHlink"/>
              </a:buClr>
            </a:pPr>
            <a:r>
              <a:rPr lang="fr-FR" sz="1100" dirty="0">
                <a:latin typeface="Calibri" pitchFamily="34" charset="0"/>
                <a:cs typeface="Calibri" pitchFamily="34" charset="0"/>
              </a:rPr>
              <a:t>[   ] Les liens sponsorisés</a:t>
            </a:r>
          </a:p>
          <a:p>
            <a:pPr lvl="1">
              <a:buClr>
                <a:schemeClr val="folHlink"/>
              </a:buClr>
            </a:pPr>
            <a:r>
              <a:rPr lang="fr-FR" sz="1100" dirty="0">
                <a:latin typeface="Calibri" pitchFamily="34" charset="0"/>
                <a:cs typeface="Calibri" pitchFamily="34" charset="0"/>
              </a:rPr>
              <a:t>[   ] Inscription dans des comparateurs de prix et/ ou place de marché</a:t>
            </a:r>
          </a:p>
          <a:p>
            <a:pPr lvl="1">
              <a:buClr>
                <a:schemeClr val="folHlink"/>
              </a:buClr>
            </a:pPr>
            <a:r>
              <a:rPr lang="fr-FR" sz="1100" dirty="0">
                <a:latin typeface="Calibri" pitchFamily="34" charset="0"/>
                <a:cs typeface="Calibri" pitchFamily="34" charset="0"/>
              </a:rPr>
              <a:t>[   ] Réseaux sociaux</a:t>
            </a:r>
            <a:br>
              <a:rPr lang="fr-FR" sz="1100" dirty="0">
                <a:latin typeface="Calibri" pitchFamily="34" charset="0"/>
                <a:cs typeface="Calibri" pitchFamily="34" charset="0"/>
              </a:rPr>
            </a:br>
            <a:r>
              <a:rPr lang="fr-FR" sz="1100" dirty="0">
                <a:latin typeface="Calibri" pitchFamily="34" charset="0"/>
                <a:cs typeface="Calibri" pitchFamily="34" charset="0"/>
              </a:rPr>
              <a:t>[   ] Annuaires web</a:t>
            </a:r>
          </a:p>
          <a:p>
            <a:pPr lvl="1">
              <a:buClr>
                <a:schemeClr val="folHlink"/>
              </a:buClr>
              <a:buFont typeface="Wingdings" pitchFamily="2" charset="2"/>
              <a:buNone/>
            </a:pPr>
            <a:endParaRPr lang="fr-FR" sz="11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sz="1100" dirty="0">
                <a:latin typeface="Calibri" pitchFamily="34" charset="0"/>
                <a:cs typeface="Calibri" pitchFamily="34" charset="0"/>
              </a:rPr>
              <a:t>Souhaitez-vous animer votre site Internet avec un blog:</a:t>
            </a:r>
          </a:p>
          <a:p>
            <a:pPr>
              <a:buClr>
                <a:schemeClr val="folHlink"/>
              </a:buClr>
            </a:pPr>
            <a:r>
              <a:rPr lang="fr-FR" sz="1100" dirty="0">
                <a:latin typeface="Calibri" pitchFamily="34" charset="0"/>
                <a:cs typeface="Calibri" pitchFamily="34" charset="0"/>
              </a:rPr>
              <a:t>[   ] Oui</a:t>
            </a:r>
          </a:p>
          <a:p>
            <a:pPr>
              <a:buClr>
                <a:schemeClr val="folHlink"/>
              </a:buClr>
            </a:pPr>
            <a:r>
              <a:rPr lang="fr-FR" sz="1100" dirty="0">
                <a:latin typeface="Calibri" pitchFamily="34" charset="0"/>
                <a:cs typeface="Calibri" pitchFamily="34" charset="0"/>
              </a:rPr>
              <a:t>[   ] Non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endParaRPr lang="fr-FR" sz="1200" i="1" dirty="0">
              <a:latin typeface="Calibri" pitchFamily="34" charset="0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fr-FR" dirty="0">
                <a:latin typeface="Calibri" pitchFamily="34" charset="0"/>
                <a:cs typeface="Calibri" pitchFamily="34" charset="0"/>
              </a:rPr>
              <a:t>Marketing</a:t>
            </a:r>
            <a:endParaRPr lang="fr-FR" i="1" dirty="0">
              <a:latin typeface="Calibri" pitchFamily="34" charset="0"/>
            </a:endParaRPr>
          </a:p>
          <a:p>
            <a:pPr>
              <a:buClr>
                <a:schemeClr val="folHlink"/>
              </a:buClr>
            </a:pPr>
            <a:endParaRPr lang="fr-FR" sz="1100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folHlink"/>
              </a:buClr>
            </a:pPr>
            <a:r>
              <a:rPr lang="fr-FR" sz="1100" dirty="0">
                <a:latin typeface="Calibri" pitchFamily="34" charset="0"/>
                <a:cs typeface="Calibri" pitchFamily="34" charset="0"/>
              </a:rPr>
              <a:t>Avez-vous  une base client ?  [   ] Oui [   ] Non</a:t>
            </a:r>
          </a:p>
          <a:p>
            <a:pPr>
              <a:buClr>
                <a:schemeClr val="folHlink"/>
              </a:buClr>
            </a:pPr>
            <a:r>
              <a:rPr lang="fr-FR" sz="1100" dirty="0" err="1">
                <a:latin typeface="Calibri" pitchFamily="34" charset="0"/>
                <a:cs typeface="Calibri" pitchFamily="34" charset="0"/>
              </a:rPr>
              <a:t>Nbre</a:t>
            </a:r>
            <a:r>
              <a:rPr lang="fr-FR" sz="1100" dirty="0">
                <a:latin typeface="Calibri" pitchFamily="34" charset="0"/>
                <a:cs typeface="Calibri" pitchFamily="34" charset="0"/>
              </a:rPr>
              <a:t> d’adresses : …………………</a:t>
            </a:r>
          </a:p>
          <a:p>
            <a:pPr>
              <a:buClr>
                <a:schemeClr val="folHlink"/>
              </a:buClr>
            </a:pPr>
            <a:br>
              <a:rPr lang="fr-FR" sz="1100" dirty="0">
                <a:latin typeface="+mj-lt"/>
                <a:ea typeface="Tahoma" pitchFamily="34" charset="0"/>
                <a:cs typeface="Tahoma" pitchFamily="34" charset="0"/>
              </a:rPr>
            </a:br>
            <a:r>
              <a:rPr lang="fr-FR" sz="1100" dirty="0">
                <a:latin typeface="+mj-lt"/>
                <a:ea typeface="Tahoma" pitchFamily="34" charset="0"/>
                <a:cs typeface="Tahoma" pitchFamily="34" charset="0"/>
              </a:rPr>
              <a:t>Avez-vous  une page Facebook pro. ?   [   ] Oui [   ] Non</a:t>
            </a:r>
          </a:p>
          <a:p>
            <a:pPr>
              <a:buClr>
                <a:schemeClr val="folHlink"/>
              </a:buClr>
            </a:pPr>
            <a:r>
              <a:rPr lang="fr-FR" sz="1100" dirty="0" err="1">
                <a:latin typeface="+mj-lt"/>
                <a:ea typeface="Tahoma" pitchFamily="34" charset="0"/>
                <a:cs typeface="Tahoma" pitchFamily="34" charset="0"/>
              </a:rPr>
              <a:t>Nbre</a:t>
            </a:r>
            <a:r>
              <a:rPr lang="fr-FR" sz="1100" dirty="0">
                <a:latin typeface="+mj-lt"/>
                <a:ea typeface="Tahoma" pitchFamily="34" charset="0"/>
                <a:cs typeface="Tahoma" pitchFamily="34" charset="0"/>
              </a:rPr>
              <a:t> de fans : …………………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endParaRPr lang="fr-FR" sz="1100" dirty="0"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57166"/>
            <a:ext cx="9144000" cy="642942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61950"/>
            <a:r>
              <a:rPr lang="fr-FR" sz="2500" dirty="0">
                <a:solidFill>
                  <a:schemeClr val="bg1"/>
                </a:solidFill>
                <a:latin typeface="Calibri" pitchFamily="34" charset="0"/>
              </a:rPr>
              <a:t>ANIMATION</a:t>
            </a:r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H" dirty="0"/>
              <a:t>Webbax | CP 157 | 1926 Fully | contact@webbax.ch | www.webbax.ch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2851</Words>
  <Application>Microsoft Office PowerPoint</Application>
  <PresentationFormat>Affichage à l'écran (4:3)</PresentationFormat>
  <Paragraphs>411</Paragraphs>
  <Slides>17</Slides>
  <Notes>13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webbax</dc:creator>
  <cp:lastModifiedBy>Germain Tenthorey</cp:lastModifiedBy>
  <cp:revision>163</cp:revision>
  <dcterms:created xsi:type="dcterms:W3CDTF">2011-08-23T14:23:30Z</dcterms:created>
  <dcterms:modified xsi:type="dcterms:W3CDTF">2020-10-26T17:01:34Z</dcterms:modified>
</cp:coreProperties>
</file>