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70" r:id="rId11"/>
    <p:sldId id="273" r:id="rId12"/>
    <p:sldId id="271" r:id="rId13"/>
    <p:sldId id="269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14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0D077-6427-47EB-9B96-C891FB70E653}" type="datetimeFigureOut">
              <a:rPr lang="fr-FR" smtClean="0"/>
              <a:pPr/>
              <a:t>26/10/2020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3A945-9256-4C89-AC01-DF5E87B03E4D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659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F576C-1F38-4D89-9907-56EB030E2247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326" tIns="43663" rIns="87326" bIns="43663" anchor="b"/>
          <a:lstStyle/>
          <a:p>
            <a:pPr algn="r" defTabSz="871926"/>
            <a:fld id="{BBC28F91-496F-4F32-957E-B431092C9CA0}" type="slidenum">
              <a:rPr lang="fr-FR" sz="1100"/>
              <a:pPr algn="r" defTabSz="871926"/>
              <a:t>14</a:t>
            </a:fld>
            <a:endParaRPr lang="fr-FR" sz="1100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333" tIns="43666" rIns="87333" bIns="43666" anchor="b"/>
          <a:lstStyle/>
          <a:p>
            <a:pPr algn="r" defTabSz="873391"/>
            <a:fld id="{A488377A-7BB6-4D14-96EC-F2BECDE89338}" type="slidenum">
              <a:rPr lang="fr-FR" sz="1100"/>
              <a:pPr algn="r" defTabSz="873391"/>
              <a:t>15</a:t>
            </a:fld>
            <a:endParaRPr lang="fr-FR" sz="1100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333" tIns="43666" rIns="87333" bIns="43666" anchor="b"/>
          <a:lstStyle/>
          <a:p>
            <a:pPr algn="r" defTabSz="873391"/>
            <a:fld id="{C2DF414D-86CE-452B-90E9-A6DC3CD7B3CD}" type="slidenum">
              <a:rPr lang="fr-FR" sz="1100"/>
              <a:pPr algn="r" defTabSz="873391"/>
              <a:t>16</a:t>
            </a:fld>
            <a:endParaRPr lang="fr-FR" sz="11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>
          <a:xfrm>
            <a:off x="3884463" y="8685878"/>
            <a:ext cx="2972004" cy="456704"/>
          </a:xfrm>
          <a:prstGeom prst="rect">
            <a:avLst/>
          </a:prstGeom>
          <a:noFill/>
        </p:spPr>
        <p:txBody>
          <a:bodyPr lIns="91417" tIns="45710" rIns="91417" bIns="45710" anchor="b"/>
          <a:lstStyle/>
          <a:p>
            <a:pPr algn="r">
              <a:defRPr/>
            </a:pPr>
            <a:fld id="{7F146BF7-6EC8-4B2C-AFCC-927142A29320}" type="slidenum">
              <a:rPr lang="fr-FR" sz="1200"/>
              <a:pPr algn="r">
                <a:defRPr/>
              </a:pPr>
              <a:t>17</a:t>
            </a:fld>
            <a:endParaRPr lang="fr-FR" sz="12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9"/>
            <a:ext cx="5487013" cy="4114587"/>
          </a:xfrm>
          <a:noFill/>
          <a:ln/>
        </p:spPr>
        <p:txBody>
          <a:bodyPr lIns="91417" tIns="45710" rIns="91417" bIns="45710"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963DE-03D3-418C-80F8-8A09786A5F0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333" tIns="43666" rIns="87333" bIns="43666" anchor="b"/>
          <a:lstStyle/>
          <a:p>
            <a:pPr algn="r" defTabSz="873391"/>
            <a:fld id="{B2E380D7-6DC9-4BEE-B1C9-2DFC9D8FFCC8}" type="slidenum">
              <a:rPr lang="fr-FR" sz="1100"/>
              <a:pPr algn="r" defTabSz="873391"/>
              <a:t>3</a:t>
            </a:fld>
            <a:endParaRPr lang="fr-FR" sz="11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333" tIns="43666" rIns="87333" bIns="43666" anchor="b"/>
          <a:lstStyle/>
          <a:p>
            <a:pPr algn="r" defTabSz="873391"/>
            <a:fld id="{325D700C-944D-4123-8B04-6D1432D276AA}" type="slidenum">
              <a:rPr lang="fr-FR" sz="1100"/>
              <a:pPr algn="r" defTabSz="873391"/>
              <a:t>4</a:t>
            </a:fld>
            <a:endParaRPr lang="fr-FR" sz="1100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333" tIns="43666" rIns="87333" bIns="43666" anchor="b"/>
          <a:lstStyle/>
          <a:p>
            <a:pPr algn="r" defTabSz="873391"/>
            <a:fld id="{D4087518-C8F4-4C2E-A563-2CC358C5B489}" type="slidenum">
              <a:rPr lang="fr-FR" sz="1100"/>
              <a:pPr algn="r" defTabSz="873391"/>
              <a:t>5</a:t>
            </a:fld>
            <a:endParaRPr lang="fr-FR" sz="1100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333" tIns="43666" rIns="87333" bIns="43666" anchor="b"/>
          <a:lstStyle/>
          <a:p>
            <a:pPr algn="r" defTabSz="873391"/>
            <a:fld id="{1296115D-D2F6-40ED-BACD-DA26B36BC623}" type="slidenum">
              <a:rPr lang="fr-FR" sz="1100"/>
              <a:pPr algn="r" defTabSz="873391"/>
              <a:t>6</a:t>
            </a:fld>
            <a:endParaRPr lang="fr-FR" sz="1100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333" tIns="43666" rIns="87333" bIns="43666" anchor="b"/>
          <a:lstStyle/>
          <a:p>
            <a:pPr algn="r" defTabSz="873391"/>
            <a:fld id="{5076B504-7E12-40EF-B8DB-F44859ADDEFD}" type="slidenum">
              <a:rPr lang="fr-FR" sz="1100"/>
              <a:pPr algn="r" defTabSz="873391"/>
              <a:t>7</a:t>
            </a:fld>
            <a:endParaRPr lang="fr-FR" sz="11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333" tIns="43666" rIns="87333" bIns="43666" anchor="b"/>
          <a:lstStyle/>
          <a:p>
            <a:pPr algn="r" defTabSz="873391"/>
            <a:fld id="{6260F8D1-A2A0-4620-ABEF-D35D837940F1}" type="slidenum">
              <a:rPr lang="fr-FR" sz="1100"/>
              <a:pPr algn="r" defTabSz="873391"/>
              <a:t>9</a:t>
            </a:fld>
            <a:endParaRPr lang="fr-FR" sz="11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3A945-9256-4C89-AC01-DF5E87B03E4D}" type="slidenum">
              <a:rPr lang="fr-CH" smtClean="0"/>
              <a:pPr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3537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B8F4-1382-4C56-A0C8-DF0CFB6D47B1}" type="datetime1">
              <a:rPr lang="fr-FR" smtClean="0"/>
              <a:t>26/10/2020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Rue de l'Eglise 32 | 1926 Fully | contact@webbax.ch | www.webbax.ch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0AB-C5B8-44B2-B978-9B9F29F0FD4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4A4-5628-4837-B28B-907F1D6433EA}" type="datetime1">
              <a:rPr lang="fr-FR" smtClean="0"/>
              <a:t>26/10/2020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Rue de l'Eglise 32 | 1926 Fully | contact@webbax.ch | www.webbax.ch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0AB-C5B8-44B2-B978-9B9F29F0FD4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65B0-49C5-497C-AFC8-B3B2A68DDE5C}" type="datetime1">
              <a:rPr lang="fr-FR" smtClean="0"/>
              <a:t>26/10/2020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Rue de l'Eglise 32 | 1926 Fully | contact@webbax.ch | www.webbax.ch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0AB-C5B8-44B2-B978-9B9F29F0FD4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55B4-D316-4AF4-B8CD-19233FDE344F}" type="datetime1">
              <a:rPr lang="fr-FR" smtClean="0"/>
              <a:t>26/10/2020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Rue de l'Eglise 32 | 1926 Fully | contact@webbax.ch | www.webbax.ch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0AB-C5B8-44B2-B978-9B9F29F0FD4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FE57-DFAB-4774-9002-19EED0E45411}" type="datetime1">
              <a:rPr lang="fr-FR" smtClean="0"/>
              <a:t>26/10/2020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Rue de l'Eglise 32 | 1926 Fully | contact@webbax.ch | www.webbax.ch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0AB-C5B8-44B2-B978-9B9F29F0FD4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1EAE-D34A-4C24-834F-97412635BADD}" type="datetime1">
              <a:rPr lang="fr-FR" smtClean="0"/>
              <a:t>26/10/2020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Rue de l'Eglise 32 | 1926 Fully | contact@webbax.ch | www.webbax.ch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0AB-C5B8-44B2-B978-9B9F29F0FD4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3692-FFFB-4632-A13F-200E375C6D3A}" type="datetime1">
              <a:rPr lang="fr-FR" smtClean="0"/>
              <a:t>26/10/2020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Rue de l'Eglise 32 | 1926 Fully | contact@webbax.ch | www.webbax.ch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0AB-C5B8-44B2-B978-9B9F29F0FD4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685-7E73-4561-B343-ECFB024EDD61}" type="datetime1">
              <a:rPr lang="fr-FR" smtClean="0"/>
              <a:t>26/10/2020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Rue de l'Eglise 32 | 1926 Fully | contact@webbax.ch | www.webbax.ch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0AB-C5B8-44B2-B978-9B9F29F0FD4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DED2-5E1A-4C51-952C-6342E9616BE1}" type="datetime1">
              <a:rPr lang="fr-FR" smtClean="0"/>
              <a:t>26/10/2020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Rue de l'Eglise 32 | 1926 Fully | contact@webbax.ch | www.webbax.ch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0AB-C5B8-44B2-B978-9B9F29F0FD4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D8B6-7BD4-4B55-AA50-032A977CAFD7}" type="datetime1">
              <a:rPr lang="fr-FR" smtClean="0"/>
              <a:t>26/10/2020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Rue de l'Eglise 32 | 1926 Fully | contact@webbax.ch | www.webbax.ch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0AB-C5B8-44B2-B978-9B9F29F0FD4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22AD-3E23-411D-BDE4-052B09042E9A}" type="datetime1">
              <a:rPr lang="fr-FR" smtClean="0"/>
              <a:t>26/10/2020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Rue de l'Eglise 32 | 1926 Fully | contact@webbax.ch | www.webbax.ch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0AB-C5B8-44B2-B978-9B9F29F0FD4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41326-CED5-4B9A-89B8-1A4DD69A0E8F}" type="datetime1">
              <a:rPr lang="fr-FR" smtClean="0"/>
              <a:t>26/10/2020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28596" y="6500834"/>
            <a:ext cx="8286808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 dirty="0"/>
              <a:t>Webbax | Rue de l'Eglise 32 | 1926 Fully | contact@webbax.ch | www.webbax.ch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E50AB-C5B8-44B2-B978-9B9F29F0FD4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webbax.c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eg"/><Relationship Id="rId4" Type="http://schemas.openxmlformats.org/officeDocument/2006/relationships/hyperlink" Target="http://www.webbax.ch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webbax.ch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webbax.ch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recommander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hemeforest.net/category/ecommerce/prestashop" TargetMode="External"/><Relationship Id="rId2" Type="http://schemas.openxmlformats.org/officeDocument/2006/relationships/hyperlink" Target="http://www.templatemonster.com/prestashop-themes.php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oneTexte 14"/>
          <p:cNvSpPr txBox="1">
            <a:spLocks noChangeArrowheads="1"/>
          </p:cNvSpPr>
          <p:nvPr/>
        </p:nvSpPr>
        <p:spPr bwMode="auto">
          <a:xfrm>
            <a:off x="0" y="523875"/>
            <a:ext cx="8358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Char char="§"/>
            </a:pPr>
            <a:r>
              <a:rPr lang="fr-FR" sz="1800" dirty="0">
                <a:solidFill>
                  <a:schemeClr val="bg1"/>
                </a:solidFill>
                <a:latin typeface="Calibri" pitchFamily="34" charset="0"/>
              </a:rPr>
              <a:t>CAHIER DES CHARGES PRÉLIMINAIRE A LA CREATION DE VOTRE SITE E-COMMERCE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85728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84138">
              <a:buClr>
                <a:schemeClr val="folHlink"/>
              </a:buClr>
            </a:pPr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CAHIER DES CHARGES E-COMMERCE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716016" y="4843720"/>
            <a:ext cx="1558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319588" algn="r"/>
                <a:tab pos="4498975" algn="ctr"/>
                <a:tab pos="4679950" algn="l"/>
              </a:tabLst>
              <a:defRPr/>
            </a:pPr>
            <a:r>
              <a:rPr lang="fr-FR" sz="1100" b="1" dirty="0">
                <a:latin typeface="Calibri" pitchFamily="34" charset="0"/>
                <a:cs typeface="Arial" charset="0"/>
              </a:rPr>
              <a:t>Webbax</a:t>
            </a:r>
            <a:br>
              <a:rPr lang="fr-FR" sz="1100" dirty="0">
                <a:latin typeface="Calibri" pitchFamily="34" charset="0"/>
                <a:cs typeface="Arial" charset="0"/>
              </a:rPr>
            </a:br>
            <a:r>
              <a:rPr lang="fr-FR" sz="1100" dirty="0">
                <a:latin typeface="Calibri" pitchFamily="34" charset="0"/>
                <a:cs typeface="Arial" charset="0"/>
              </a:rPr>
              <a:t>Germain Tenthorey</a:t>
            </a:r>
          </a:p>
          <a:p>
            <a:pPr>
              <a:tabLst>
                <a:tab pos="4319588" algn="r"/>
                <a:tab pos="4498975" algn="ctr"/>
                <a:tab pos="4679950" algn="l"/>
              </a:tabLst>
              <a:defRPr/>
            </a:pPr>
            <a:r>
              <a:rPr lang="fr-FR" sz="1100" dirty="0">
                <a:latin typeface="Calibri" pitchFamily="34" charset="0"/>
                <a:cs typeface="Arial" charset="0"/>
              </a:rPr>
              <a:t>CP 157</a:t>
            </a:r>
          </a:p>
          <a:p>
            <a:pPr>
              <a:tabLst>
                <a:tab pos="4319588" algn="r"/>
                <a:tab pos="4498975" algn="ctr"/>
                <a:tab pos="4679950" algn="l"/>
              </a:tabLst>
              <a:defRPr/>
            </a:pPr>
            <a:r>
              <a:rPr lang="fr-FR" sz="1100" dirty="0">
                <a:latin typeface="Calibri" pitchFamily="34" charset="0"/>
                <a:cs typeface="Arial" charset="0"/>
              </a:rPr>
              <a:t>1926 Fully</a:t>
            </a:r>
          </a:p>
          <a:p>
            <a:pPr>
              <a:tabLst>
                <a:tab pos="4319588" algn="r"/>
                <a:tab pos="4498975" algn="ctr"/>
                <a:tab pos="4679950" algn="l"/>
              </a:tabLst>
              <a:defRPr/>
            </a:pPr>
            <a:r>
              <a:rPr lang="fr-FR" sz="1100" dirty="0">
                <a:latin typeface="Calibri" pitchFamily="34" charset="0"/>
                <a:cs typeface="Arial" charset="0"/>
              </a:rPr>
              <a:t>Tél. : +41 027 746 19 81</a:t>
            </a:r>
            <a:br>
              <a:rPr lang="fr-FR" sz="1100" dirty="0">
                <a:solidFill>
                  <a:srgbClr val="FF9900"/>
                </a:solidFill>
                <a:latin typeface="Calibri" pitchFamily="34" charset="0"/>
                <a:cs typeface="Arial" charset="0"/>
              </a:rPr>
            </a:br>
            <a:r>
              <a:rPr lang="fr-FR" sz="1100" dirty="0">
                <a:solidFill>
                  <a:srgbClr val="FF9900"/>
                </a:solidFill>
                <a:latin typeface="Calibri" pitchFamily="34" charset="0"/>
                <a:cs typeface="Arial" charset="0"/>
                <a:hlinkClick r:id="rId3"/>
              </a:rPr>
              <a:t>contact@webbax.ch</a:t>
            </a:r>
            <a:br>
              <a:rPr lang="fr-FR" sz="1100" dirty="0">
                <a:solidFill>
                  <a:srgbClr val="FF9900"/>
                </a:solidFill>
                <a:latin typeface="Calibri" pitchFamily="34" charset="0"/>
                <a:cs typeface="Arial" charset="0"/>
              </a:rPr>
            </a:br>
            <a:r>
              <a:rPr lang="fr-FR" sz="1100" dirty="0">
                <a:solidFill>
                  <a:srgbClr val="FF9900"/>
                </a:solidFill>
                <a:latin typeface="Calibri" pitchFamily="34" charset="0"/>
                <a:cs typeface="Arial" charset="0"/>
                <a:hlinkClick r:id="rId4"/>
              </a:rPr>
              <a:t>www.webbax.ch</a:t>
            </a:r>
            <a:endParaRPr lang="fr-FR" sz="1100" dirty="0">
              <a:solidFill>
                <a:srgbClr val="FF9900"/>
              </a:solidFill>
              <a:latin typeface="Calibri" pitchFamily="34" charset="0"/>
              <a:cs typeface="Arial" charset="0"/>
            </a:endParaRPr>
          </a:p>
          <a:p>
            <a:endParaRPr lang="fr-CH" sz="11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8DE5973-F108-4AF9-87F2-EC5263834C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678872"/>
            <a:ext cx="1558440" cy="155844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99222C9-0DE6-4608-AC9A-62873804AC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78" y="1207222"/>
            <a:ext cx="8568952" cy="32298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53340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FONCTIONNALITES METIER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" y="1200150"/>
            <a:ext cx="8831138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Besoins spécifiques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i="1" dirty="0">
                <a:latin typeface="Calibri" pitchFamily="34" charset="0"/>
                <a:cs typeface="Calibri" pitchFamily="34" charset="0"/>
              </a:rPr>
              <a:t> </a:t>
            </a:r>
            <a:endParaRPr lang="fr-FR" sz="10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Chaque projet e-commerce est unique et demande des adaptations « sur mesure » en fonction du type d’activité, car les besoins sont différents entre un marchand qui commercialise des vêtements, du high-tech ou par exemple des consommables.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Vous pouvez lister ci-dessous des besoins ou préoccupations spécifiques qui concernent votre activité :</a:t>
            </a:r>
          </a:p>
          <a:p>
            <a:pPr>
              <a:buClr>
                <a:schemeClr val="folHlink"/>
              </a:buClr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…………………………………………………………………………………………………………………………………………………………………………………………………………………………. </a:t>
            </a:r>
          </a:p>
        </p:txBody>
      </p:sp>
    </p:spTree>
    <p:extLst>
      <p:ext uri="{BB962C8B-B14F-4D97-AF65-F5344CB8AC3E}">
        <p14:creationId xmlns:p14="http://schemas.microsoft.com/office/powerpoint/2010/main" val="821220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53340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GESTION DU CONTENU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" y="1200150"/>
            <a:ext cx="3933825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Produits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i="1" dirty="0">
                <a:latin typeface="Calibri" pitchFamily="34" charset="0"/>
                <a:cs typeface="Calibri" pitchFamily="34" charset="0"/>
              </a:rPr>
              <a:t> </a:t>
            </a:r>
            <a:endParaRPr lang="fr-FR" sz="10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Avez-vous besoin de conseils en matière de rédaction de fiches produits ? :</a:t>
            </a:r>
          </a:p>
          <a:p>
            <a:pPr>
              <a:buClr>
                <a:schemeClr val="folHlink"/>
              </a:buClr>
            </a:pP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r>
              <a:rPr lang="fr-FR" sz="1100" dirty="0">
                <a:latin typeface="Calibri" pitchFamily="34" charset="0"/>
                <a:cs typeface="Calibri" pitchFamily="34" charset="0"/>
              </a:rPr>
              <a:t>[   ] Oui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Non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r>
              <a:rPr lang="fr-FR" sz="1100" dirty="0">
                <a:latin typeface="Calibri" pitchFamily="34" charset="0"/>
                <a:cs typeface="Calibri" pitchFamily="34" charset="0"/>
              </a:rPr>
              <a:t>Est-ce que vous allez-vous-même rédiger les fiches produits ? :</a:t>
            </a:r>
          </a:p>
          <a:p>
            <a:pPr>
              <a:buClr>
                <a:schemeClr val="folHlink"/>
              </a:buClr>
            </a:pP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r>
              <a:rPr lang="fr-FR" sz="1100" dirty="0">
                <a:latin typeface="Calibri" pitchFamily="34" charset="0"/>
                <a:cs typeface="Calibri" pitchFamily="34" charset="0"/>
              </a:rPr>
              <a:t>[   ] Oui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Non</a:t>
            </a: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r>
              <a:rPr lang="fr-FR" sz="1100" dirty="0">
                <a:latin typeface="Calibri" pitchFamily="34" charset="0"/>
                <a:cs typeface="Calibri" pitchFamily="34" charset="0"/>
              </a:rPr>
              <a:t>Est-ce que vous pensez recopier les descriptions transmises par votre fournisseur ou faire une rédaction manuelle ? :</a:t>
            </a: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endParaRPr lang="fr-FR" sz="11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Je vais rédiger manuellement le contenu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Je vais recopier les descriptions des fournisseurs</a:t>
            </a: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r>
              <a:rPr lang="fr-FR" sz="1100" dirty="0">
                <a:latin typeface="Calibri" pitchFamily="34" charset="0"/>
                <a:cs typeface="Calibri" pitchFamily="34" charset="0"/>
              </a:rPr>
              <a:t>[   ] Je vais faire un mix des deux</a:t>
            </a:r>
          </a:p>
          <a:p>
            <a:pPr>
              <a:buClr>
                <a:schemeClr val="folHlink"/>
              </a:buClr>
            </a:pPr>
            <a:endParaRPr lang="fr-FR" sz="11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endParaRPr lang="fr-FR" sz="11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endParaRPr lang="fr-FR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44008" y="1196752"/>
            <a:ext cx="40713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Autres pages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i="1" dirty="0">
                <a:latin typeface="Calibri" pitchFamily="34" charset="0"/>
                <a:cs typeface="Calibri" pitchFamily="34" charset="0"/>
              </a:rPr>
              <a:t> </a:t>
            </a:r>
            <a:endParaRPr lang="fr-FR" sz="10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Avez-vous besoin de conseils pour rédiger les conditions générales de vente, les informations liées à la livraison, politique de remboursement , etc…? :</a:t>
            </a:r>
          </a:p>
          <a:p>
            <a:pPr>
              <a:buClr>
                <a:schemeClr val="folHlink"/>
              </a:buClr>
            </a:pP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r>
              <a:rPr lang="fr-FR" sz="1100" dirty="0">
                <a:latin typeface="Calibri" pitchFamily="34" charset="0"/>
                <a:cs typeface="Calibri" pitchFamily="34" charset="0"/>
              </a:rPr>
              <a:t>[   ] Oui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Non</a:t>
            </a: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r>
              <a:rPr lang="fr-FR" sz="1100" dirty="0">
                <a:latin typeface="Calibri" pitchFamily="34" charset="0"/>
                <a:cs typeface="Calibri" pitchFamily="34" charset="0"/>
              </a:rPr>
              <a:t>Est-ce que vous allez vous-même rédiger le contenu de ces pages ?</a:t>
            </a: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r>
              <a:rPr lang="fr-FR" sz="1100" dirty="0">
                <a:latin typeface="Calibri" pitchFamily="34" charset="0"/>
                <a:cs typeface="Calibri" pitchFamily="34" charset="0"/>
              </a:rPr>
              <a:t>[   ] Oui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Non </a:t>
            </a:r>
          </a:p>
        </p:txBody>
      </p:sp>
    </p:spTree>
    <p:extLst>
      <p:ext uri="{BB962C8B-B14F-4D97-AF65-F5344CB8AC3E}">
        <p14:creationId xmlns:p14="http://schemas.microsoft.com/office/powerpoint/2010/main" val="2235365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53340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INTERFACES MOBILES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05358" y="1412776"/>
            <a:ext cx="343053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Interface Mobile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i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Désirez-vous une interface pour les mobiles 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Si oui...</a:t>
            </a:r>
          </a:p>
          <a:p>
            <a:pPr>
              <a:buClr>
                <a:schemeClr val="folHlink"/>
              </a:buClr>
            </a:pP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Quels supports vous intéressent ?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 err="1">
                <a:latin typeface="Calibri" pitchFamily="34" charset="0"/>
                <a:cs typeface="Calibri" pitchFamily="34" charset="0"/>
              </a:rPr>
              <a:t>Iphone</a:t>
            </a:r>
            <a:r>
              <a:rPr lang="fr-FR" sz="1200" dirty="0">
                <a:latin typeface="Calibri" pitchFamily="34" charset="0"/>
                <a:cs typeface="Calibri" pitchFamily="34" charset="0"/>
              </a:rPr>
              <a:t> et autres types de Smartphones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 err="1">
                <a:latin typeface="Calibri" pitchFamily="34" charset="0"/>
                <a:cs typeface="Calibri" pitchFamily="34" charset="0"/>
              </a:rPr>
              <a:t>Ipad</a:t>
            </a:r>
            <a:r>
              <a:rPr lang="fr-FR" sz="1200" dirty="0">
                <a:latin typeface="Calibri" pitchFamily="34" charset="0"/>
                <a:cs typeface="Calibri" pitchFamily="34" charset="0"/>
              </a:rPr>
              <a:t> et autres types de Tablettes</a:t>
            </a:r>
          </a:p>
          <a:p>
            <a:pPr>
              <a:buClr>
                <a:schemeClr val="folHlink"/>
              </a:buClr>
            </a:pP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Quel type de thème ?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Responsive (1 thème qui s’adapte au mobile)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Un thème dédié pour chaque interface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Apparence du thème mobile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basique sans personnalisation 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dans la même ligne graphique que la boutique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endParaRPr lang="fr-FR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95936" y="1844824"/>
            <a:ext cx="419974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Proposer le paiement via Mobile ?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L’interface mobile doit-être prévue directement lors du lancement de la boutique ?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Non, mais après la stabilisation de la boutique principale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Non, mais c’est une perspective pour le futur</a:t>
            </a:r>
          </a:p>
          <a:p>
            <a:pPr>
              <a:buClr>
                <a:schemeClr val="folHlink"/>
              </a:buClr>
            </a:pP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Est-ce que votre budget global pour la réalisation de la boutique pense être supérieur à 10’000 CHF 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</a:p>
          <a:p>
            <a:pPr>
              <a:buClr>
                <a:schemeClr val="folHlink"/>
              </a:buClr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Qu’attendez-vous principalement de l’interface Mobile ?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………………………………………………………………………………………………….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…………………………………………………………………………………………………...</a:t>
            </a:r>
          </a:p>
          <a:p>
            <a:pPr>
              <a:buClr>
                <a:schemeClr val="folHlink"/>
              </a:buClr>
            </a:pP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Note :  </a:t>
            </a:r>
            <a:r>
              <a:rPr lang="fr-FR" sz="1200" dirty="0">
                <a:latin typeface="Calibri" pitchFamily="34" charset="0"/>
                <a:cs typeface="Calibri" pitchFamily="34" charset="0"/>
              </a:rPr>
              <a:t>une interface mobile demande un temps d’implantation aussi important que le thème principale de la boutique.</a:t>
            </a:r>
            <a:endParaRPr lang="fr-FR" sz="1200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65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33350" y="1200150"/>
            <a:ext cx="8831138" cy="617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Chiffre d’affaire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i="1" dirty="0">
                <a:latin typeface="Calibri" pitchFamily="34" charset="0"/>
                <a:cs typeface="Calibri" pitchFamily="34" charset="0"/>
              </a:rPr>
              <a:t> </a:t>
            </a:r>
            <a:endParaRPr lang="fr-FR" sz="10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Chiffre d’affaire annuel visé avec la boutique (approximatif) : …………………………………………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i="1" dirty="0">
                <a:latin typeface="Calibri" pitchFamily="34" charset="0"/>
                <a:cs typeface="Calibri" pitchFamily="34" charset="0"/>
              </a:rPr>
              <a:t>Si vous avez une boutique physique, indiquez l’équilibre en % de la répartition du chiffre d’affaire entre la boutique physique &amp; virtuelle :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Pourcentage CA boutique physique : …… %	Pourcentage CA boutique virtuelle :  …… %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dirty="0">
                <a:latin typeface="Calibri" pitchFamily="34" charset="0"/>
                <a:cs typeface="Calibri" pitchFamily="34" charset="0"/>
              </a:rPr>
              <a:t>Taux de conversion</a:t>
            </a:r>
            <a:br>
              <a:rPr lang="fr-FR" dirty="0">
                <a:latin typeface="Calibri" pitchFamily="34" charset="0"/>
                <a:cs typeface="Calibri" pitchFamily="34" charset="0"/>
              </a:rPr>
            </a:br>
            <a:br>
              <a:rPr lang="fr-FR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 retenir : </a:t>
            </a:r>
            <a:r>
              <a:rPr lang="fr-FR" sz="1200" dirty="0">
                <a:latin typeface="Calibri" pitchFamily="34" charset="0"/>
                <a:cs typeface="Calibri" pitchFamily="34" charset="0"/>
              </a:rPr>
              <a:t>le taux de conversion correspond à : (nb. commandes / nb. de visiteurs uniques) x 100 = taux de conversion en % </a:t>
            </a:r>
          </a:p>
          <a:p>
            <a:pPr algn="ctr"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b="1" dirty="0">
                <a:latin typeface="Calibri" pitchFamily="34" charset="0"/>
                <a:cs typeface="Calibri" pitchFamily="34" charset="0"/>
              </a:rPr>
              <a:t>Le taux de conversion moyen en e-commerce se situe vers 1%</a:t>
            </a:r>
          </a:p>
          <a:p>
            <a:pPr algn="ctr">
              <a:buClr>
                <a:schemeClr val="folHlink"/>
              </a:buClr>
              <a:buFont typeface="Wingdings" pitchFamily="2" charset="2"/>
              <a:buNone/>
            </a:pPr>
            <a:endParaRPr lang="fr-FR" sz="12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Exemple journalier : (2 commandes / 300 visiteurs) x 100 = 0.66% ce taux peut-être donc amélioré </a:t>
            </a:r>
            <a:r>
              <a:rPr lang="fr-FR" sz="1200" u="sng" dirty="0">
                <a:latin typeface="Calibri" pitchFamily="34" charset="0"/>
                <a:cs typeface="Calibri" pitchFamily="34" charset="0"/>
              </a:rPr>
              <a:t>en travaillant la boutique et son offre</a:t>
            </a:r>
            <a:br>
              <a:rPr lang="fr-FR" sz="1200" u="sng" dirty="0">
                <a:latin typeface="Calibri" pitchFamily="34" charset="0"/>
                <a:cs typeface="Calibri" pitchFamily="34" charset="0"/>
              </a:rPr>
            </a:br>
            <a:br>
              <a:rPr lang="fr-FR" sz="1200" u="sng" dirty="0">
                <a:latin typeface="Calibri" pitchFamily="34" charset="0"/>
                <a:cs typeface="Calibri" pitchFamily="34" charset="0"/>
              </a:rPr>
            </a:br>
            <a:r>
              <a:rPr lang="fr-FR" dirty="0">
                <a:latin typeface="Calibri" pitchFamily="34" charset="0"/>
                <a:cs typeface="Calibri" pitchFamily="34" charset="0"/>
              </a:rPr>
              <a:t>But financier</a:t>
            </a:r>
          </a:p>
          <a:p>
            <a:pPr>
              <a:buClr>
                <a:schemeClr val="folHlink"/>
              </a:buClr>
            </a:pPr>
            <a:br>
              <a:rPr lang="fr-FR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</a:t>
            </a:r>
            <a:r>
              <a:rPr lang="fr-FR" sz="1200" dirty="0">
                <a:latin typeface="Calibri" pitchFamily="34" charset="0"/>
              </a:rPr>
              <a:t> Non défini, car il s’agit  d’une première expérience en e-commerce</a:t>
            </a:r>
            <a:br>
              <a:rPr lang="fr-FR" sz="1200" dirty="0">
                <a:latin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</a:t>
            </a:r>
            <a:r>
              <a:rPr lang="fr-FR" sz="1200" dirty="0">
                <a:latin typeface="Calibri" pitchFamily="34" charset="0"/>
              </a:rPr>
              <a:t> Compléter mon activité de salarié(e), tout en conservant mon emploi</a:t>
            </a:r>
            <a:br>
              <a:rPr lang="fr-FR" sz="1200" dirty="0">
                <a:latin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</a:t>
            </a:r>
            <a:r>
              <a:rPr lang="fr-FR" sz="1200" dirty="0">
                <a:latin typeface="Calibri" pitchFamily="34" charset="0"/>
              </a:rPr>
              <a:t> Compléter les revenus générés par l’activité existante (ex. via une boutique physique)</a:t>
            </a:r>
            <a:br>
              <a:rPr lang="fr-FR" sz="1200" dirty="0">
                <a:latin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</a:t>
            </a:r>
            <a:r>
              <a:rPr lang="fr-FR" sz="1200" dirty="0">
                <a:latin typeface="Calibri" pitchFamily="34" charset="0"/>
              </a:rPr>
              <a:t> Pouvoir vivre de mon activité e-commerce sans autres sources de rémunération</a:t>
            </a:r>
            <a:br>
              <a:rPr lang="fr-FR" sz="1200" dirty="0">
                <a:latin typeface="Calibri" pitchFamily="34" charset="0"/>
              </a:rPr>
            </a:br>
            <a:endParaRPr lang="fr-FR" sz="1200" dirty="0">
              <a:latin typeface="Calibri" pitchFamily="34" charset="0"/>
            </a:endParaRPr>
          </a:p>
          <a:p>
            <a:pPr>
              <a:buClr>
                <a:schemeClr val="folHlink"/>
              </a:buClr>
            </a:pPr>
            <a:endParaRPr lang="fr-FR" sz="12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br>
              <a:rPr lang="fr-FR" sz="1200" u="sng" dirty="0">
                <a:latin typeface="Calibri" pitchFamily="34" charset="0"/>
                <a:cs typeface="Calibri" pitchFamily="34" charset="0"/>
              </a:rPr>
            </a:br>
            <a:br>
              <a:rPr lang="fr-FR" sz="1200" u="sng" dirty="0">
                <a:latin typeface="Calibri" pitchFamily="34" charset="0"/>
                <a:cs typeface="Calibri" pitchFamily="34" charset="0"/>
              </a:rPr>
            </a:br>
            <a:br>
              <a:rPr lang="fr-FR" sz="1200" u="sng" dirty="0">
                <a:latin typeface="Calibri" pitchFamily="34" charset="0"/>
                <a:cs typeface="Calibri" pitchFamily="34" charset="0"/>
              </a:rPr>
            </a:br>
            <a:br>
              <a:rPr lang="fr-FR" sz="1200" u="sng" dirty="0">
                <a:latin typeface="Calibri" pitchFamily="34" charset="0"/>
                <a:cs typeface="Calibri" pitchFamily="34" charset="0"/>
              </a:rPr>
            </a:br>
            <a:endParaRPr lang="fr-FR" sz="1200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57166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OBJECTIFS</a:t>
            </a:r>
          </a:p>
        </p:txBody>
      </p:sp>
    </p:spTree>
    <p:extLst>
      <p:ext uri="{BB962C8B-B14F-4D97-AF65-F5344CB8AC3E}">
        <p14:creationId xmlns:p14="http://schemas.microsoft.com/office/powerpoint/2010/main" val="3110916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3350" y="1323975"/>
            <a:ext cx="83439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7675">
              <a:buClr>
                <a:srgbClr val="69BE28"/>
              </a:buClr>
              <a:defRPr/>
            </a:pPr>
            <a:r>
              <a:rPr lang="fr-FR" dirty="0">
                <a:latin typeface="Calibri" pitchFamily="34" charset="0"/>
                <a:cs typeface="Calibri" pitchFamily="34" charset="0"/>
              </a:rPr>
              <a:t>Formations :</a:t>
            </a:r>
            <a:endParaRPr lang="fr-FR" b="1" dirty="0">
              <a:solidFill>
                <a:srgbClr val="69BE28"/>
              </a:solidFill>
              <a:latin typeface="Calibri" pitchFamily="34" charset="0"/>
            </a:endParaRPr>
          </a:p>
          <a:p>
            <a:pPr defTabSz="447675">
              <a:buClr>
                <a:srgbClr val="69BE28"/>
              </a:buClr>
              <a:defRPr/>
            </a:pPr>
            <a:r>
              <a:rPr lang="fr-FR" sz="1100" b="1" dirty="0">
                <a:solidFill>
                  <a:srgbClr val="69BE28"/>
                </a:solidFill>
                <a:latin typeface="Calibri" pitchFamily="34" charset="0"/>
              </a:rPr>
              <a:t>	</a:t>
            </a:r>
            <a:r>
              <a:rPr lang="fr-FR" sz="11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100" dirty="0">
                <a:latin typeface="Calibri" pitchFamily="34" charset="0"/>
              </a:rPr>
              <a:t>Formation progressive à distance, via </a:t>
            </a:r>
            <a:r>
              <a:rPr lang="fr-FR" sz="1100" dirty="0" err="1">
                <a:latin typeface="Calibri" pitchFamily="34" charset="0"/>
              </a:rPr>
              <a:t>Teamviewer</a:t>
            </a:r>
            <a:endParaRPr lang="fr-FR" sz="1100" b="1" dirty="0">
              <a:solidFill>
                <a:srgbClr val="69BE28"/>
              </a:solidFill>
              <a:latin typeface="Calibri" pitchFamily="34" charset="0"/>
            </a:endParaRPr>
          </a:p>
          <a:p>
            <a:pPr marL="447675" defTabSz="447675">
              <a:buClr>
                <a:srgbClr val="69BE28"/>
              </a:buClr>
              <a:defRPr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Formation sur place au sein de votre société</a:t>
            </a: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r>
              <a:rPr lang="fr-FR" sz="1100" dirty="0">
                <a:latin typeface="Calibri" pitchFamily="34" charset="0"/>
                <a:cs typeface="Calibri" pitchFamily="34" charset="0"/>
              </a:rPr>
              <a:t>[   ] Formation sur place chez </a:t>
            </a:r>
            <a:r>
              <a:rPr lang="fr-FR" sz="1100" dirty="0" err="1">
                <a:latin typeface="Calibri" pitchFamily="34" charset="0"/>
                <a:cs typeface="Calibri" pitchFamily="34" charset="0"/>
              </a:rPr>
              <a:t>Webbax</a:t>
            </a:r>
            <a:endParaRPr lang="fr-FR" sz="11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1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defRPr/>
            </a:pPr>
            <a:r>
              <a:rPr lang="fr-FR" dirty="0">
                <a:latin typeface="Calibri" pitchFamily="34" charset="0"/>
                <a:cs typeface="Calibri" pitchFamily="34" charset="0"/>
              </a:rPr>
              <a:t>Budget du projet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Décrivez brièvement vos contraintes stratégiques et financières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…………………………………………………………………………………………………..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…………………………………………………………………………………………………..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…………………………………………………………………………………………………..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…………………………………………………………………………………………………..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(</a:t>
            </a:r>
            <a:r>
              <a:rPr lang="fr-FR" sz="1100" i="1" dirty="0">
                <a:latin typeface="Calibri" pitchFamily="34" charset="0"/>
              </a:rPr>
              <a:t>Précisez, si elle est connue, la fourchette budgétaire que vous avez allouer au projet.)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Char char="ü"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 Budget global  ………………………………….. CHF TTC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A savoir qu’en général un budget pour un projet e-commerce contient :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	-  Budget conseils et accompagnement du projet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	-  Budget design web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	-  Budget technique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endParaRPr lang="fr-FR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defRPr/>
            </a:pPr>
            <a:r>
              <a:rPr lang="fr-FR" dirty="0">
                <a:latin typeface="Calibri" pitchFamily="34" charset="0"/>
                <a:cs typeface="Calibri" pitchFamily="34" charset="0"/>
              </a:rPr>
              <a:t>Délais de réalisation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i="1" dirty="0">
                <a:latin typeface="Calibri" pitchFamily="34" charset="0"/>
                <a:cs typeface="Calibri" pitchFamily="34" charset="0"/>
              </a:rPr>
              <a:t>(Précisez les dates « au plus tôt » et « au plus tard » souhaitées pour la mise en ligne de votre site…)</a:t>
            </a:r>
          </a:p>
          <a:p>
            <a:pPr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fr-FR" sz="12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Au plus tôt :   JJ/MM/AAAA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Au plus tard : JJ/MM/AAAA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485775"/>
            <a:ext cx="9144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61950"/>
            <a:r>
              <a:rPr lang="fr-FR" sz="2400">
                <a:solidFill>
                  <a:schemeClr val="bg1"/>
                </a:solidFill>
                <a:latin typeface="Calibri" pitchFamily="34" charset="0"/>
              </a:rPr>
              <a:t>VOTRE BUDGET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57166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BUDGET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76375"/>
            <a:ext cx="8877300" cy="53705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400" dirty="0">
                <a:latin typeface="Calibri" pitchFamily="34" charset="0"/>
                <a:cs typeface="Calibri" pitchFamily="34" charset="0"/>
              </a:rPr>
              <a:t>Afin de mieux connaître et répondre à vos attentes, merci de nous préciser vos goûts en terme de design, d’ergonomie,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400" dirty="0">
                <a:latin typeface="Calibri" pitchFamily="34" charset="0"/>
                <a:cs typeface="Calibri" pitchFamily="34" charset="0"/>
              </a:rPr>
              <a:t>de navigation et de contenus, en citant des exemples de sites que vous aimez ou que vous aimez moins !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000" dirty="0">
              <a:latin typeface="Calibri" pitchFamily="34" charset="0"/>
              <a:cs typeface="Calibri" pitchFamily="34" charset="0"/>
            </a:endParaRPr>
          </a:p>
          <a:p>
            <a:pPr marL="714375">
              <a:buClr>
                <a:srgbClr val="69BE28"/>
              </a:buClr>
              <a:buFont typeface="Wingdings" pitchFamily="2" charset="2"/>
              <a:buChar char="§"/>
              <a:defRPr/>
            </a:pPr>
            <a:endParaRPr lang="fr-FR" sz="1100" b="1" dirty="0">
              <a:latin typeface="Calibri" pitchFamily="34" charset="0"/>
              <a:cs typeface="Arial" charset="0"/>
            </a:endParaRPr>
          </a:p>
          <a:p>
            <a:pPr>
              <a:buClr>
                <a:schemeClr val="folHlink"/>
              </a:buClr>
              <a:defRPr/>
            </a:pPr>
            <a:r>
              <a:rPr lang="fr-FR" dirty="0">
                <a:latin typeface="Calibri" pitchFamily="34" charset="0"/>
              </a:rPr>
              <a:t>Graphisme :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100" dirty="0">
                <a:latin typeface="Calibri" pitchFamily="34" charset="0"/>
              </a:rPr>
              <a:t>j'aime : 				J'aime moins :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100" dirty="0">
                <a:latin typeface="Calibri" pitchFamily="34" charset="0"/>
              </a:rPr>
              <a:t>www.				www.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100" b="1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100" b="1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100" b="1" dirty="0">
              <a:latin typeface="Calibri" pitchFamily="34" charset="0"/>
            </a:endParaRPr>
          </a:p>
          <a:p>
            <a:pPr>
              <a:buClr>
                <a:schemeClr val="folHlink"/>
              </a:buClr>
              <a:defRPr/>
            </a:pPr>
            <a:r>
              <a:rPr lang="fr-FR" dirty="0">
                <a:latin typeface="Calibri" pitchFamily="34" charset="0"/>
              </a:rPr>
              <a:t>Ergonomie et navigation :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100" dirty="0">
                <a:latin typeface="Calibri" pitchFamily="34" charset="0"/>
              </a:rPr>
              <a:t>J'aime : 				J'aime moins :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100" dirty="0">
                <a:latin typeface="Calibri" pitchFamily="34" charset="0"/>
              </a:rPr>
              <a:t>www.				www.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1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1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1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defRPr/>
            </a:pPr>
            <a:r>
              <a:rPr lang="fr-FR" dirty="0">
                <a:latin typeface="Calibri" pitchFamily="34" charset="0"/>
              </a:rPr>
              <a:t>Contenus :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100" dirty="0">
                <a:latin typeface="Calibri" pitchFamily="34" charset="0"/>
              </a:rPr>
              <a:t>J'aime : 				J'aime moins :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100" dirty="0">
                <a:latin typeface="Calibri" pitchFamily="34" charset="0"/>
              </a:rPr>
              <a:t>www.				www.</a:t>
            </a:r>
          </a:p>
          <a:p>
            <a:pPr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fr-FR" sz="11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1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1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defRPr/>
            </a:pPr>
            <a:r>
              <a:rPr lang="fr-FR" dirty="0">
                <a:latin typeface="Calibri" pitchFamily="34" charset="0"/>
              </a:rPr>
              <a:t>Fonctionnalités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100" dirty="0">
                <a:latin typeface="Calibri" pitchFamily="34" charset="0"/>
              </a:rPr>
              <a:t>J'aime : 				J'aime moins :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100" dirty="0">
                <a:latin typeface="Calibri" pitchFamily="34" charset="0"/>
              </a:rPr>
              <a:t>www.				www.</a:t>
            </a:r>
            <a:endParaRPr lang="fr-FR" sz="1000" i="1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000" i="1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000" i="1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100" dirty="0">
              <a:latin typeface="Calibri" pitchFamily="34" charset="0"/>
            </a:endParaRP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0" y="496888"/>
            <a:ext cx="84105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450850" algn="l"/>
                <a:tab pos="1073150" algn="l"/>
                <a:tab pos="1258888" algn="l"/>
              </a:tabLst>
            </a:pPr>
            <a:r>
              <a:rPr lang="fr-FR" sz="2400">
                <a:solidFill>
                  <a:schemeClr val="bg1"/>
                </a:solidFill>
                <a:latin typeface="Calibri" pitchFamily="34" charset="0"/>
                <a:cs typeface="Arial" charset="0"/>
              </a:rPr>
              <a:t>  GRILLE D’ÉVALUATION DE SITE INTERNET</a:t>
            </a:r>
            <a:endParaRPr lang="fr-FR" sz="120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7166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PREFERENCES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75" y="1181100"/>
            <a:ext cx="4717157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400" dirty="0">
                <a:latin typeface="Calibri" pitchFamily="34" charset="0"/>
                <a:cs typeface="Calibri" pitchFamily="34" charset="0"/>
              </a:rPr>
              <a:t>Merci de votre participation quant à la définition du cadre de votre projet e-commerce, nous nous permettrons d’affiner avec vous les différents aspects évoqués dans un souci de qualité et d’efficacité !</a:t>
            </a:r>
          </a:p>
          <a:p>
            <a:pPr lvl="1"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000" i="1" dirty="0">
              <a:latin typeface="Calibri" pitchFamily="34" charset="0"/>
              <a:cs typeface="Calibri" pitchFamily="34" charset="0"/>
            </a:endParaRPr>
          </a:p>
          <a:p>
            <a:pPr marL="714375">
              <a:buClr>
                <a:srgbClr val="69BE28"/>
              </a:buClr>
              <a:buFont typeface="Wingdings" pitchFamily="2" charset="2"/>
              <a:buChar char="§"/>
              <a:defRPr/>
            </a:pPr>
            <a:endParaRPr lang="fr-FR" sz="1100" b="1" dirty="0">
              <a:latin typeface="Calibri" pitchFamily="34" charset="0"/>
              <a:cs typeface="Arial" charset="0"/>
            </a:endParaRPr>
          </a:p>
          <a:p>
            <a:pPr>
              <a:buClr>
                <a:schemeClr val="folHlink"/>
              </a:buClr>
              <a:defRPr/>
            </a:pPr>
            <a:r>
              <a:rPr lang="fr-FR" dirty="0">
                <a:latin typeface="Calibri" pitchFamily="34" charset="0"/>
              </a:rPr>
              <a:t>Questions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……………………………………………………………………..…………………………………..…………….. …………………………………..…………………………………..…………………………………..……………</a:t>
            </a: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endParaRPr lang="fr-FR" sz="11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</a:rPr>
              <a:t>Avez-vous des connaissances en E-commerce ?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Oui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Non</a:t>
            </a:r>
          </a:p>
          <a:p>
            <a:pPr>
              <a:buClr>
                <a:schemeClr val="folHlink"/>
              </a:buClr>
              <a:defRPr/>
            </a:pPr>
            <a:endParaRPr lang="fr-FR" sz="12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</a:rPr>
              <a:t>Maîtrisez-vous le HTML ?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Oui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Non</a:t>
            </a:r>
            <a:br>
              <a:rPr lang="fr-FR" sz="1200" dirty="0">
                <a:latin typeface="Calibri" pitchFamily="34" charset="0"/>
              </a:rPr>
            </a:br>
            <a:br>
              <a:rPr lang="fr-FR" sz="1200" dirty="0">
                <a:latin typeface="Calibri" pitchFamily="34" charset="0"/>
              </a:rPr>
            </a:br>
            <a:r>
              <a:rPr lang="fr-FR" sz="1200" dirty="0">
                <a:latin typeface="Calibri" pitchFamily="34" charset="0"/>
              </a:rPr>
              <a:t>Avez-vous déjà fait du développement web ?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Oui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Non</a:t>
            </a:r>
            <a:br>
              <a:rPr lang="fr-FR" sz="1200" dirty="0">
                <a:latin typeface="Calibri" pitchFamily="34" charset="0"/>
              </a:rPr>
            </a:br>
            <a:br>
              <a:rPr lang="fr-FR" sz="1200" dirty="0">
                <a:latin typeface="Calibri" pitchFamily="34" charset="0"/>
              </a:rPr>
            </a:br>
            <a:r>
              <a:rPr lang="fr-FR" sz="1200" dirty="0">
                <a:latin typeface="Calibri" pitchFamily="34" charset="0"/>
              </a:rPr>
              <a:t>Maîtrisez-vous des transferts via FTP ?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Oui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Non</a:t>
            </a: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0" y="485775"/>
            <a:ext cx="9144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61950"/>
            <a:r>
              <a:rPr lang="fr-FR" sz="2400">
                <a:solidFill>
                  <a:schemeClr val="bg1"/>
                </a:solidFill>
                <a:latin typeface="Calibri" pitchFamily="34" charset="0"/>
              </a:rPr>
              <a:t>QUESTIONS DIVERSES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57166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AUTRES</a:t>
            </a: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64088" y="1073924"/>
            <a:ext cx="3240359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</a:rPr>
              <a:t>Maîtrisez-vous un outil de graphisme (par ex. Photoshop) ?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Oui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Non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2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</a:rPr>
              <a:t>Avez-vous déjà testé </a:t>
            </a:r>
            <a:r>
              <a:rPr lang="fr-FR" sz="1200" dirty="0" err="1">
                <a:latin typeface="Calibri" pitchFamily="34" charset="0"/>
              </a:rPr>
              <a:t>Prestashop</a:t>
            </a:r>
            <a:r>
              <a:rPr lang="fr-FR" sz="1200" dirty="0">
                <a:latin typeface="Calibri" pitchFamily="34" charset="0"/>
              </a:rPr>
              <a:t> ?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Oui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Non</a:t>
            </a:r>
            <a:br>
              <a:rPr lang="fr-FR" sz="1200" dirty="0">
                <a:latin typeface="Calibri" pitchFamily="34" charset="0"/>
              </a:rPr>
            </a:br>
            <a:br>
              <a:rPr lang="fr-FR" sz="1200" dirty="0">
                <a:latin typeface="Calibri" pitchFamily="34" charset="0"/>
              </a:rPr>
            </a:br>
            <a:r>
              <a:rPr lang="fr-FR" sz="1200" dirty="0" err="1">
                <a:latin typeface="Calibri" pitchFamily="34" charset="0"/>
              </a:rPr>
              <a:t>Prestashop</a:t>
            </a:r>
            <a:r>
              <a:rPr lang="fr-FR" sz="1200" dirty="0">
                <a:latin typeface="Calibri" pitchFamily="34" charset="0"/>
              </a:rPr>
              <a:t> semble être le choix idéal pour vous ?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Oui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Non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2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</a:rPr>
              <a:t>Avez-vous besoin d’être accompagné dans la rédaction de votre cahier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</a:rPr>
              <a:t>des charges ?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Oui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Non</a:t>
            </a:r>
          </a:p>
          <a:p>
            <a:pPr>
              <a:buClr>
                <a:schemeClr val="folHlink"/>
              </a:buClr>
              <a:defRPr/>
            </a:pPr>
            <a:endParaRPr lang="fr-FR" sz="12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100" dirty="0">
                <a:latin typeface="Calibri" pitchFamily="34" charset="0"/>
              </a:rPr>
              <a:t>Comment préférez-vous communiquer au long du projet ? </a:t>
            </a:r>
          </a:p>
          <a:p>
            <a:pPr>
              <a:buClr>
                <a:schemeClr val="folHlink"/>
              </a:buClr>
              <a:defRPr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100" dirty="0">
                <a:latin typeface="Calibri" pitchFamily="34" charset="0"/>
              </a:rPr>
              <a:t>Par email</a:t>
            </a:r>
          </a:p>
          <a:p>
            <a:pPr>
              <a:buClr>
                <a:schemeClr val="folHlink"/>
              </a:buClr>
              <a:defRPr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100" dirty="0">
                <a:latin typeface="Calibri" pitchFamily="34" charset="0"/>
              </a:rPr>
              <a:t>Par téléphone</a:t>
            </a:r>
            <a:br>
              <a:rPr lang="fr-FR" sz="1100" dirty="0">
                <a:latin typeface="Calibri" pitchFamily="34" charset="0"/>
              </a:rPr>
            </a:br>
            <a:r>
              <a:rPr lang="fr-FR" sz="105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050" dirty="0">
                <a:latin typeface="Calibri" pitchFamily="34" charset="0"/>
              </a:rPr>
              <a:t>Par des rendez-vous</a:t>
            </a:r>
          </a:p>
          <a:p>
            <a:pPr>
              <a:buClr>
                <a:schemeClr val="folHlink"/>
              </a:buClr>
              <a:defRPr/>
            </a:pPr>
            <a:br>
              <a:rPr lang="fr-FR" sz="1100" dirty="0">
                <a:latin typeface="Calibri" pitchFamily="34" charset="0"/>
              </a:rPr>
            </a:br>
            <a:r>
              <a:rPr lang="fr-FR" sz="1100" dirty="0">
                <a:latin typeface="Calibri" pitchFamily="34" charset="0"/>
              </a:rPr>
              <a:t>Combien de rendez-vous  « physique s» désirez-vous avoir au long du projet ?</a:t>
            </a:r>
            <a:br>
              <a:rPr lang="fr-FR" sz="1100" dirty="0">
                <a:latin typeface="Calibri" pitchFamily="34" charset="0"/>
              </a:rPr>
            </a:br>
            <a:r>
              <a:rPr lang="fr-FR" sz="11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100" dirty="0">
                <a:latin typeface="Calibri" pitchFamily="34" charset="0"/>
              </a:rPr>
              <a:t>Aucun</a:t>
            </a:r>
          </a:p>
          <a:p>
            <a:pPr>
              <a:buClr>
                <a:schemeClr val="folHlink"/>
              </a:buClr>
              <a:defRPr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Je désire avoir ..X.. </a:t>
            </a:r>
            <a:r>
              <a:rPr lang="fr-FR" sz="1100" dirty="0">
                <a:latin typeface="Calibri" pitchFamily="34" charset="0"/>
              </a:rPr>
              <a:t>rendez-vous</a:t>
            </a:r>
          </a:p>
          <a:p>
            <a:pPr>
              <a:buClr>
                <a:schemeClr val="folHlink"/>
              </a:buClr>
              <a:defRPr/>
            </a:pPr>
            <a:br>
              <a:rPr lang="fr-FR" sz="1100" dirty="0">
                <a:latin typeface="Calibri" pitchFamily="34" charset="0"/>
              </a:rPr>
            </a:br>
            <a:br>
              <a:rPr lang="fr-FR" sz="1100" dirty="0">
                <a:latin typeface="Calibri" pitchFamily="34" charset="0"/>
              </a:rPr>
            </a:br>
            <a:endParaRPr lang="fr-FR" sz="11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57166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CONTACT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728072" y="2482516"/>
            <a:ext cx="1558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319588" algn="r"/>
                <a:tab pos="4498975" algn="ctr"/>
                <a:tab pos="4679950" algn="l"/>
              </a:tabLst>
              <a:defRPr/>
            </a:pPr>
            <a:r>
              <a:rPr lang="fr-FR" sz="1100" b="1" dirty="0" err="1">
                <a:latin typeface="Calibri" pitchFamily="34" charset="0"/>
                <a:cs typeface="Arial" charset="0"/>
              </a:rPr>
              <a:t>Webbax</a:t>
            </a:r>
            <a:br>
              <a:rPr lang="fr-FR" sz="1100" dirty="0">
                <a:latin typeface="Calibri" pitchFamily="34" charset="0"/>
                <a:cs typeface="Arial" charset="0"/>
              </a:rPr>
            </a:br>
            <a:r>
              <a:rPr lang="fr-FR" sz="1100" dirty="0">
                <a:latin typeface="Calibri" pitchFamily="34" charset="0"/>
                <a:cs typeface="Arial" charset="0"/>
              </a:rPr>
              <a:t>Germain </a:t>
            </a:r>
            <a:r>
              <a:rPr lang="fr-FR" sz="1100" dirty="0" err="1">
                <a:latin typeface="Calibri" pitchFamily="34" charset="0"/>
                <a:cs typeface="Arial" charset="0"/>
              </a:rPr>
              <a:t>Tenthorey</a:t>
            </a:r>
            <a:endParaRPr lang="fr-FR" sz="1100" dirty="0">
              <a:latin typeface="Calibri" pitchFamily="34" charset="0"/>
              <a:cs typeface="Arial" charset="0"/>
            </a:endParaRPr>
          </a:p>
          <a:p>
            <a:pPr>
              <a:tabLst>
                <a:tab pos="4319588" algn="r"/>
                <a:tab pos="4498975" algn="ctr"/>
                <a:tab pos="4679950" algn="l"/>
              </a:tabLst>
              <a:defRPr/>
            </a:pPr>
            <a:r>
              <a:rPr lang="fr-FR" sz="1100" dirty="0">
                <a:latin typeface="Calibri" pitchFamily="34" charset="0"/>
                <a:cs typeface="Arial" charset="0"/>
              </a:rPr>
              <a:t>CP 157</a:t>
            </a:r>
          </a:p>
          <a:p>
            <a:pPr>
              <a:tabLst>
                <a:tab pos="4319588" algn="r"/>
                <a:tab pos="4498975" algn="ctr"/>
                <a:tab pos="4679950" algn="l"/>
              </a:tabLst>
              <a:defRPr/>
            </a:pPr>
            <a:r>
              <a:rPr lang="fr-FR" sz="1100" dirty="0">
                <a:latin typeface="Calibri" pitchFamily="34" charset="0"/>
                <a:cs typeface="Arial" charset="0"/>
              </a:rPr>
              <a:t>1926 Fully</a:t>
            </a:r>
          </a:p>
          <a:p>
            <a:pPr>
              <a:tabLst>
                <a:tab pos="4319588" algn="r"/>
                <a:tab pos="4498975" algn="ctr"/>
                <a:tab pos="4679950" algn="l"/>
              </a:tabLst>
              <a:defRPr/>
            </a:pPr>
            <a:r>
              <a:rPr lang="fr-FR" sz="1100" dirty="0">
                <a:latin typeface="Calibri" pitchFamily="34" charset="0"/>
                <a:cs typeface="Arial" charset="0"/>
              </a:rPr>
              <a:t>Tél. : +41 027 746 19 81</a:t>
            </a:r>
            <a:br>
              <a:rPr lang="fr-FR" sz="1100" dirty="0">
                <a:solidFill>
                  <a:srgbClr val="FF9900"/>
                </a:solidFill>
                <a:latin typeface="Calibri" pitchFamily="34" charset="0"/>
                <a:cs typeface="Arial" charset="0"/>
              </a:rPr>
            </a:br>
            <a:r>
              <a:rPr lang="fr-FR" sz="1100" dirty="0">
                <a:solidFill>
                  <a:srgbClr val="FF9900"/>
                </a:solidFill>
                <a:latin typeface="Calibri" pitchFamily="34" charset="0"/>
                <a:cs typeface="Arial" charset="0"/>
                <a:hlinkClick r:id="rId3"/>
              </a:rPr>
              <a:t>contact@webbax.ch</a:t>
            </a:r>
            <a:br>
              <a:rPr lang="fr-FR" sz="1100" dirty="0">
                <a:solidFill>
                  <a:srgbClr val="FF9900"/>
                </a:solidFill>
                <a:latin typeface="Calibri" pitchFamily="34" charset="0"/>
                <a:cs typeface="Arial" charset="0"/>
              </a:rPr>
            </a:br>
            <a:r>
              <a:rPr lang="fr-FR" sz="1100" dirty="0">
                <a:solidFill>
                  <a:srgbClr val="FF9900"/>
                </a:solidFill>
                <a:latin typeface="Calibri" pitchFamily="34" charset="0"/>
                <a:cs typeface="Arial" charset="0"/>
                <a:hlinkClick r:id="rId4"/>
              </a:rPr>
              <a:t>www.webbax.ch</a:t>
            </a:r>
            <a:endParaRPr lang="fr-FR" sz="1100" dirty="0">
              <a:solidFill>
                <a:srgbClr val="FF9900"/>
              </a:solidFill>
              <a:latin typeface="Calibri" pitchFamily="34" charset="0"/>
              <a:cs typeface="Arial" charset="0"/>
            </a:endParaRPr>
          </a:p>
          <a:p>
            <a:endParaRPr lang="fr-CH" sz="1100" dirty="0"/>
          </a:p>
        </p:txBody>
      </p:sp>
      <p:sp>
        <p:nvSpPr>
          <p:cNvPr id="6" name="Rectangle à coins arrondis 8"/>
          <p:cNvSpPr>
            <a:spLocks noChangeArrowheads="1"/>
          </p:cNvSpPr>
          <p:nvPr/>
        </p:nvSpPr>
        <p:spPr bwMode="auto">
          <a:xfrm>
            <a:off x="5652120" y="4509120"/>
            <a:ext cx="3000396" cy="163449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47675" defTabSz="447675">
              <a:buClr>
                <a:srgbClr val="660066"/>
              </a:buClr>
              <a:buFont typeface="Wingdings" pitchFamily="2" charset="2"/>
              <a:buNone/>
            </a:pPr>
            <a:endParaRPr lang="fr-FR">
              <a:solidFill>
                <a:srgbClr val="FF9900"/>
              </a:solidFill>
            </a:endParaRPr>
          </a:p>
          <a:p>
            <a:pPr marL="447675" defTabSz="447675">
              <a:buClr>
                <a:srgbClr val="660066"/>
              </a:buClr>
              <a:buFont typeface="Wingdings" pitchFamily="2" charset="2"/>
              <a:buNone/>
            </a:pPr>
            <a:endParaRPr lang="fr-FR">
              <a:solidFill>
                <a:srgbClr val="FF9900"/>
              </a:solidFill>
            </a:endParaRPr>
          </a:p>
          <a:p>
            <a:pPr marL="447675" defTabSz="447675">
              <a:buClr>
                <a:srgbClr val="660066"/>
              </a:buClr>
              <a:buFont typeface="Wingdings" pitchFamily="2" charset="2"/>
              <a:buNone/>
            </a:pPr>
            <a:endParaRPr lang="fr-FR">
              <a:solidFill>
                <a:srgbClr val="FF9900"/>
              </a:solidFill>
            </a:endParaRPr>
          </a:p>
          <a:p>
            <a:pPr marL="447675" defTabSz="447675">
              <a:buClr>
                <a:srgbClr val="660066"/>
              </a:buClr>
              <a:buFont typeface="Wingdings" pitchFamily="2" charset="2"/>
              <a:buNone/>
            </a:pPr>
            <a:endParaRPr lang="fr-FR">
              <a:solidFill>
                <a:srgbClr val="FF9900"/>
              </a:solidFill>
            </a:endParaRPr>
          </a:p>
          <a:p>
            <a:pPr marL="447675" defTabSz="447675">
              <a:buClr>
                <a:srgbClr val="660066"/>
              </a:buClr>
              <a:buFont typeface="Wingdings" pitchFamily="2" charset="2"/>
              <a:buNone/>
            </a:pPr>
            <a:endParaRPr lang="fr-FR">
              <a:solidFill>
                <a:srgbClr val="FF9900"/>
              </a:solidFill>
            </a:endParaRPr>
          </a:p>
        </p:txBody>
      </p:sp>
      <p:sp>
        <p:nvSpPr>
          <p:cNvPr id="7" name="Rectangle à coins arrondis 6"/>
          <p:cNvSpPr>
            <a:spLocks noChangeArrowheads="1"/>
          </p:cNvSpPr>
          <p:nvPr/>
        </p:nvSpPr>
        <p:spPr bwMode="auto">
          <a:xfrm>
            <a:off x="5794996" y="4794872"/>
            <a:ext cx="2786082" cy="102155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800" dirty="0"/>
              <a:t>Cahier des charges</a:t>
            </a:r>
          </a:p>
          <a:p>
            <a:pPr algn="ctr"/>
            <a:r>
              <a:rPr lang="fr-FR" sz="1800" dirty="0"/>
              <a:t>à renvoyer par e-mail sur : </a:t>
            </a:r>
          </a:p>
          <a:p>
            <a:pPr algn="ctr"/>
            <a:r>
              <a:rPr lang="fr-FR" sz="1800" dirty="0">
                <a:solidFill>
                  <a:srgbClr val="FF9900"/>
                </a:solidFill>
              </a:rPr>
              <a:t>contact@webbax.ch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1F444AC-8685-4725-B2FE-16B957694F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758" y="2295922"/>
            <a:ext cx="1558440" cy="15584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2660650"/>
            <a:ext cx="9144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/>
            <a:r>
              <a:rPr lang="fr-FR" sz="2800" b="1" dirty="0">
                <a:latin typeface="Calibri" pitchFamily="34" charset="0"/>
              </a:rPr>
              <a:t>Votre cahier des charges</a:t>
            </a:r>
          </a:p>
          <a:p>
            <a:pPr marL="447675">
              <a:lnSpc>
                <a:spcPct val="150000"/>
              </a:lnSpc>
            </a:pPr>
            <a:r>
              <a:rPr lang="fr-FR" sz="1800" b="1" dirty="0">
                <a:solidFill>
                  <a:schemeClr val="bg1"/>
                </a:solidFill>
                <a:latin typeface="Calibri" pitchFamily="34" charset="0"/>
              </a:rPr>
              <a:t>Croissance Net accompagne votre projet Internet depuis sa phase de réflexion, en passant par sa conception, sa mise en ligne, et enfin par sa promotion à long terme.</a:t>
            </a:r>
            <a:endParaRPr lang="fr-FR" sz="1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85860"/>
            <a:ext cx="9144000" cy="428628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47675"/>
            <a:r>
              <a:rPr lang="fr-FR" sz="2800" b="1" dirty="0">
                <a:latin typeface="Calibri" pitchFamily="34" charset="0"/>
              </a:rPr>
              <a:t>Votre cahier des charges</a:t>
            </a:r>
          </a:p>
          <a:p>
            <a:pPr marL="447675">
              <a:lnSpc>
                <a:spcPct val="150000"/>
              </a:lnSpc>
            </a:pPr>
            <a:r>
              <a:rPr lang="fr-FR" b="1" dirty="0" err="1">
                <a:solidFill>
                  <a:schemeClr val="bg1"/>
                </a:solidFill>
                <a:latin typeface="Calibri" pitchFamily="34" charset="0"/>
              </a:rPr>
              <a:t>Webbax</a:t>
            </a:r>
            <a:r>
              <a:rPr lang="fr-FR" b="1" dirty="0">
                <a:solidFill>
                  <a:schemeClr val="bg1"/>
                </a:solidFill>
                <a:latin typeface="Calibri" pitchFamily="34" charset="0"/>
              </a:rPr>
              <a:t> accompagne votre projet e-commerce depuis sa phase de réflexion, en passant par sa conception, sa mise en ligne et enfin par sa promotion à long terme.</a:t>
            </a:r>
            <a:endParaRPr lang="fr-FR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61950"/>
            <a:r>
              <a:rPr lang="fr-FR" sz="2400" dirty="0">
                <a:solidFill>
                  <a:schemeClr val="bg1"/>
                </a:solidFill>
                <a:latin typeface="Calibri" pitchFamily="34" charset="0"/>
              </a:rPr>
              <a:t>INFORMATIONS GENERALES</a:t>
            </a:r>
          </a:p>
        </p:txBody>
      </p:sp>
      <p:sp>
        <p:nvSpPr>
          <p:cNvPr id="5127" name="Rectangle à coins arrondis 8"/>
          <p:cNvSpPr>
            <a:spLocks noChangeArrowheads="1"/>
          </p:cNvSpPr>
          <p:nvPr/>
        </p:nvSpPr>
        <p:spPr bwMode="auto">
          <a:xfrm>
            <a:off x="5286380" y="4652030"/>
            <a:ext cx="3000396" cy="163449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47675" defTabSz="447675">
              <a:buClr>
                <a:srgbClr val="660066"/>
              </a:buClr>
              <a:buFont typeface="Wingdings" pitchFamily="2" charset="2"/>
              <a:buNone/>
            </a:pPr>
            <a:endParaRPr lang="fr-FR">
              <a:solidFill>
                <a:srgbClr val="FF9900"/>
              </a:solidFill>
            </a:endParaRPr>
          </a:p>
          <a:p>
            <a:pPr marL="447675" defTabSz="447675">
              <a:buClr>
                <a:srgbClr val="660066"/>
              </a:buClr>
              <a:buFont typeface="Wingdings" pitchFamily="2" charset="2"/>
              <a:buNone/>
            </a:pPr>
            <a:endParaRPr lang="fr-FR">
              <a:solidFill>
                <a:srgbClr val="FF9900"/>
              </a:solidFill>
            </a:endParaRPr>
          </a:p>
          <a:p>
            <a:pPr marL="447675" defTabSz="447675">
              <a:buClr>
                <a:srgbClr val="660066"/>
              </a:buClr>
              <a:buFont typeface="Wingdings" pitchFamily="2" charset="2"/>
              <a:buNone/>
            </a:pPr>
            <a:endParaRPr lang="fr-FR">
              <a:solidFill>
                <a:srgbClr val="FF9900"/>
              </a:solidFill>
            </a:endParaRPr>
          </a:p>
          <a:p>
            <a:pPr marL="447675" defTabSz="447675">
              <a:buClr>
                <a:srgbClr val="660066"/>
              </a:buClr>
              <a:buFont typeface="Wingdings" pitchFamily="2" charset="2"/>
              <a:buNone/>
            </a:pPr>
            <a:endParaRPr lang="fr-FR">
              <a:solidFill>
                <a:srgbClr val="FF9900"/>
              </a:solidFill>
            </a:endParaRPr>
          </a:p>
          <a:p>
            <a:pPr marL="447675" defTabSz="447675">
              <a:buClr>
                <a:srgbClr val="660066"/>
              </a:buClr>
              <a:buFont typeface="Wingdings" pitchFamily="2" charset="2"/>
              <a:buNone/>
            </a:pPr>
            <a:endParaRPr lang="fr-FR">
              <a:solidFill>
                <a:srgbClr val="FF99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57166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INFORMATIONS GENERALES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28596" y="1714488"/>
            <a:ext cx="821537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latin typeface="Calibri" pitchFamily="34" charset="0"/>
                <a:cs typeface="Calibri" pitchFamily="34" charset="0"/>
              </a:rPr>
              <a:t>Complétez les coordonnées</a:t>
            </a:r>
            <a:br>
              <a:rPr lang="fr-FR" sz="1100" i="1" dirty="0">
                <a:latin typeface="Calibri" pitchFamily="34" charset="0"/>
                <a:cs typeface="Calibri" pitchFamily="34" charset="0"/>
              </a:rPr>
            </a:br>
            <a:endParaRPr lang="fr-CH" dirty="0"/>
          </a:p>
          <a:p>
            <a:r>
              <a:rPr lang="fr-CH" dirty="0"/>
              <a:t>Contact</a:t>
            </a:r>
            <a:br>
              <a:rPr lang="fr-CH" dirty="0"/>
            </a:br>
            <a:r>
              <a:rPr lang="fr-CH" sz="1200" dirty="0"/>
              <a:t>Société			: ………………………………………………………………………………………………………………………………….. </a:t>
            </a:r>
            <a:br>
              <a:rPr lang="fr-CH" sz="1200" dirty="0"/>
            </a:br>
            <a:r>
              <a:rPr lang="fr-CH" sz="1200" dirty="0"/>
              <a:t>Nom 			: ………………………………………………………………………………………………………………………………….. </a:t>
            </a:r>
            <a:br>
              <a:rPr lang="fr-CH" sz="1200" dirty="0"/>
            </a:br>
            <a:r>
              <a:rPr lang="fr-CH" sz="1200" dirty="0"/>
              <a:t>Prénom			: ………………………………………………………………………………………………………………………………….. </a:t>
            </a:r>
            <a:br>
              <a:rPr lang="fr-CH" sz="1200" dirty="0"/>
            </a:br>
            <a:r>
              <a:rPr lang="fr-CH" sz="1200" dirty="0"/>
              <a:t>Adresse 			: ………………………………………………………………………………………………………………………………….. </a:t>
            </a:r>
            <a:br>
              <a:rPr lang="fr-CH" sz="1200" dirty="0"/>
            </a:br>
            <a:r>
              <a:rPr lang="fr-CH" sz="1200" dirty="0"/>
              <a:t>Code postal / ville		: ………………………………………………………………………………………………………………………………….. </a:t>
            </a:r>
            <a:br>
              <a:rPr lang="fr-CH" sz="1200" dirty="0"/>
            </a:br>
            <a:r>
              <a:rPr lang="fr-CH" sz="1200" dirty="0"/>
              <a:t>Email 			: ………………………………………………………………………………………………………………………………….. </a:t>
            </a:r>
            <a:br>
              <a:rPr lang="fr-CH" sz="1200" dirty="0"/>
            </a:br>
            <a:r>
              <a:rPr lang="fr-CH" sz="1200" dirty="0"/>
              <a:t>N° Téléphone 			: ………………………………………………………………………………………………………………………………….. </a:t>
            </a:r>
            <a:br>
              <a:rPr lang="fr-CH" sz="1200" dirty="0"/>
            </a:br>
            <a:r>
              <a:rPr lang="fr-CH" sz="1200" dirty="0"/>
              <a:t>N° Portable			: …………………………………………………………………………………………………………………………………..</a:t>
            </a:r>
            <a:br>
              <a:rPr lang="fr-CH" sz="1200" dirty="0"/>
            </a:br>
            <a:r>
              <a:rPr lang="fr-CH" sz="1200" dirty="0"/>
              <a:t>N° Fax			 :…………………………………………………………………………………………………………………………………..</a:t>
            </a:r>
            <a:br>
              <a:rPr lang="fr-CH" sz="1200" dirty="0"/>
            </a:br>
            <a:r>
              <a:rPr lang="fr-CH" sz="1200" dirty="0"/>
              <a:t>Domaine d’activité		: ………………………………………………………………………………………………………………………………….. </a:t>
            </a:r>
            <a:br>
              <a:rPr lang="fr-CH" dirty="0"/>
            </a:br>
            <a:endParaRPr lang="fr-CH" dirty="0"/>
          </a:p>
        </p:txBody>
      </p:sp>
      <p:sp>
        <p:nvSpPr>
          <p:cNvPr id="5126" name="Rectangle à coins arrondis 6"/>
          <p:cNvSpPr>
            <a:spLocks noChangeArrowheads="1"/>
          </p:cNvSpPr>
          <p:nvPr/>
        </p:nvSpPr>
        <p:spPr bwMode="auto">
          <a:xfrm>
            <a:off x="5429256" y="4937782"/>
            <a:ext cx="2786082" cy="102155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800" dirty="0"/>
              <a:t>Cahier des charges</a:t>
            </a:r>
          </a:p>
          <a:p>
            <a:pPr algn="ctr"/>
            <a:r>
              <a:rPr lang="fr-FR" sz="1800" dirty="0"/>
              <a:t>à renvoyer par e-mail sur : </a:t>
            </a:r>
          </a:p>
          <a:p>
            <a:pPr algn="ctr"/>
            <a:r>
              <a:rPr lang="fr-FR" sz="1800" dirty="0">
                <a:solidFill>
                  <a:srgbClr val="FF9900"/>
                </a:solidFill>
              </a:rPr>
              <a:t>contact@webbax.ch</a:t>
            </a: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323850" y="1419225"/>
            <a:ext cx="81819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i="1" dirty="0">
                <a:latin typeface="Calibri" pitchFamily="34" charset="0"/>
                <a:cs typeface="Calibri" pitchFamily="34" charset="0"/>
              </a:rPr>
              <a:t>Décrivez brièvement l'environnement dans lequel s'inscrit le projet  (stratégies, enjeux, domaines, etc.)</a:t>
            </a:r>
          </a:p>
          <a:p>
            <a:pPr>
              <a:buClr>
                <a:schemeClr val="folHlink"/>
              </a:buClr>
            </a:pPr>
            <a:endParaRPr lang="fr-FR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Vos objectifs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</a:rPr>
              <a:t>Définissez les résultats que le projet doit atteindre. </a:t>
            </a:r>
            <a:r>
              <a:rPr lang="fr-FR" sz="1200" dirty="0">
                <a:latin typeface="Calibri" pitchFamily="34" charset="0"/>
                <a:cs typeface="Calibri" pitchFamily="34" charset="0"/>
              </a:rPr>
              <a:t>Précisez aussi votre vision à court et long terme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000" i="1" dirty="0">
                <a:latin typeface="Calibri" pitchFamily="34" charset="0"/>
                <a:cs typeface="Calibri" pitchFamily="34" charset="0"/>
              </a:rPr>
              <a:t>- 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000" i="1" dirty="0">
                <a:latin typeface="Calibri" pitchFamily="34" charset="0"/>
                <a:cs typeface="Calibri" pitchFamily="34" charset="0"/>
              </a:rPr>
              <a:t>- 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000" i="1" dirty="0">
                <a:latin typeface="Calibri" pitchFamily="34" charset="0"/>
                <a:cs typeface="Calibri" pitchFamily="34" charset="0"/>
              </a:rPr>
              <a:t>- 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>
              <a:buClr>
                <a:schemeClr val="folHlink"/>
              </a:buClr>
            </a:pPr>
            <a:r>
              <a:rPr lang="fr-FR" sz="1000" i="1" dirty="0">
                <a:latin typeface="Calibri" pitchFamily="34" charset="0"/>
                <a:cs typeface="Calibri" pitchFamily="34" charset="0"/>
              </a:rPr>
              <a:t>- 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br>
              <a:rPr lang="fr-FR" sz="1000" i="1" dirty="0">
                <a:latin typeface="Calibri" pitchFamily="34" charset="0"/>
                <a:cs typeface="Calibri" pitchFamily="34" charset="0"/>
              </a:rPr>
            </a:br>
            <a:r>
              <a:rPr lang="fr-FR" sz="1000" i="1" dirty="0">
                <a:latin typeface="Calibri" pitchFamily="34" charset="0"/>
                <a:cs typeface="Calibri" pitchFamily="34" charset="0"/>
              </a:rPr>
              <a:t>- 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Char char="§"/>
            </a:pPr>
            <a:endParaRPr lang="fr-FR" sz="11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Vos attentes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000" i="1" dirty="0">
                <a:latin typeface="Calibri" pitchFamily="34" charset="0"/>
                <a:cs typeface="Calibri" pitchFamily="34" charset="0"/>
              </a:rPr>
              <a:t>- 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000" i="1" dirty="0">
                <a:latin typeface="Calibri" pitchFamily="34" charset="0"/>
                <a:cs typeface="Calibri" pitchFamily="34" charset="0"/>
              </a:rPr>
              <a:t>- 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000" i="1" dirty="0">
                <a:latin typeface="Calibri" pitchFamily="34" charset="0"/>
                <a:cs typeface="Calibri" pitchFamily="34" charset="0"/>
              </a:rPr>
              <a:t>- 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>
              <a:buClr>
                <a:schemeClr val="folHlink"/>
              </a:buClr>
            </a:pPr>
            <a:r>
              <a:rPr lang="fr-FR" sz="1000" i="1" dirty="0">
                <a:latin typeface="Calibri" pitchFamily="34" charset="0"/>
                <a:cs typeface="Calibri" pitchFamily="34" charset="0"/>
              </a:rPr>
              <a:t>- 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br>
              <a:rPr lang="fr-FR" sz="1000" i="1" dirty="0">
                <a:latin typeface="Calibri" pitchFamily="34" charset="0"/>
                <a:cs typeface="Calibri" pitchFamily="34" charset="0"/>
              </a:rPr>
            </a:br>
            <a:r>
              <a:rPr lang="fr-FR" sz="1000" i="1" dirty="0">
                <a:latin typeface="Calibri" pitchFamily="34" charset="0"/>
                <a:cs typeface="Calibri" pitchFamily="34" charset="0"/>
              </a:rPr>
              <a:t>- 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sz="10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0" y="485775"/>
            <a:ext cx="9144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61950"/>
            <a:r>
              <a:rPr lang="fr-FR" sz="2400" dirty="0">
                <a:solidFill>
                  <a:schemeClr val="bg1"/>
                </a:solidFill>
                <a:latin typeface="Calibri" pitchFamily="34" charset="0"/>
              </a:rPr>
              <a:t>VOS BESOINS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57166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VOS BESOINS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5191125" y="1400175"/>
            <a:ext cx="352425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Votre présence sur Internet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i="1" dirty="0">
                <a:latin typeface="Calibri" pitchFamily="34" charset="0"/>
                <a:cs typeface="Calibri" pitchFamily="34" charset="0"/>
              </a:rPr>
              <a:t>(Précisez votre stratégie actuelle en citant les sites ou actions de présence sur Internet actuels…)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1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Avez-vous déjà un nom de domaine?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 : …………………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Avez-vous un hébergement?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 : …………………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</a:t>
            </a:r>
            <a:r>
              <a:rPr lang="fr-FR" sz="12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fr-FR" sz="1200" dirty="0">
                <a:latin typeface="Calibri" pitchFamily="34" charset="0"/>
                <a:cs typeface="Calibri" pitchFamily="34" charset="0"/>
              </a:rPr>
              <a:t>Non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Possédez vous déjà un site Internet 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Non	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Si oui, …………………</a:t>
            </a:r>
          </a:p>
          <a:p>
            <a:pPr lvl="1"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 vitrine</a:t>
            </a:r>
          </a:p>
          <a:p>
            <a:pPr lvl="1"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 marchand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Il s’agit donc d’un projet de ? 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Création d’un site E-commerce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Refonte de site E-commerce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       </a:t>
            </a:r>
            <a:r>
              <a:rPr lang="fr-FR" sz="1200" i="1" dirty="0">
                <a:latin typeface="Calibri" pitchFamily="34" charset="0"/>
                <a:cs typeface="Calibri" pitchFamily="34" charset="0"/>
              </a:rPr>
              <a:t>désirez-vous des redirections 301 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       [   ] Oui  [   ] Non</a:t>
            </a:r>
          </a:p>
          <a:p>
            <a:pPr>
              <a:buClr>
                <a:schemeClr val="folHlink"/>
              </a:buClr>
              <a:buFont typeface="Wingdings" pitchFamily="2" charset="2"/>
              <a:buChar char="§"/>
            </a:pPr>
            <a:endParaRPr lang="fr-FR" sz="1200" dirty="0"/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495300"/>
            <a:ext cx="9144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61950"/>
            <a:r>
              <a:rPr lang="fr-FR" sz="2400">
                <a:solidFill>
                  <a:schemeClr val="bg1"/>
                </a:solidFill>
                <a:latin typeface="Calibri" pitchFamily="34" charset="0"/>
              </a:rPr>
              <a:t>CONTEXTE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350" y="1466850"/>
            <a:ext cx="4962525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defRPr/>
            </a:pPr>
            <a:r>
              <a:rPr lang="fr-FR" dirty="0">
                <a:latin typeface="Calibri" pitchFamily="34" charset="0"/>
                <a:cs typeface="Calibri" pitchFamily="34" charset="0"/>
              </a:rPr>
              <a:t>Votre marché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Votre marché est ……?</a:t>
            </a:r>
            <a:r>
              <a:rPr lang="fr-FR" sz="1100" dirty="0">
                <a:latin typeface="Calibri" pitchFamily="34" charset="0"/>
                <a:cs typeface="Calibri" pitchFamily="34" charset="0"/>
              </a:rPr>
              <a:t>				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National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International , </a:t>
            </a:r>
            <a:r>
              <a:rPr lang="fr-FR" sz="1200" i="1" dirty="0">
                <a:latin typeface="Calibri" pitchFamily="34" charset="0"/>
                <a:cs typeface="Calibri" pitchFamily="34" charset="0"/>
              </a:rPr>
              <a:t>merci de préciser les différents pays pour les déclinaisons de langues : ………………………………………………..</a:t>
            </a: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Langues  du shop : Français [   ] Allemand [   ]  Anglais [   ] Italien [   ]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defRPr/>
            </a:pPr>
            <a:r>
              <a:rPr lang="fr-FR" dirty="0">
                <a:latin typeface="Calibri" pitchFamily="34" charset="0"/>
                <a:cs typeface="Calibri" pitchFamily="34" charset="0"/>
              </a:rPr>
              <a:t>Vos clients :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A qui s'adresse votre boutique E-commerce ?</a:t>
            </a:r>
            <a:endParaRPr lang="fr-FR" sz="11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B2C - Particuliers</a:t>
            </a:r>
          </a:p>
          <a:p>
            <a:pPr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B2B - Professionnels</a:t>
            </a:r>
          </a:p>
          <a:p>
            <a:pPr>
              <a:buClr>
                <a:schemeClr val="folHlink"/>
              </a:buClr>
              <a:defRPr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Clr>
                <a:schemeClr val="folHlink"/>
              </a:buClr>
              <a:defRPr/>
            </a:pPr>
            <a:r>
              <a:rPr lang="fr-FR" dirty="0">
                <a:latin typeface="Calibri" pitchFamily="34" charset="0"/>
                <a:cs typeface="Calibri" pitchFamily="34" charset="0"/>
              </a:rPr>
              <a:t>Points de vente : </a:t>
            </a:r>
          </a:p>
          <a:p>
            <a:pPr marL="228600" indent="-228600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Possédez-vous des points de vente physiques ?</a:t>
            </a:r>
            <a:endParaRPr lang="fr-FR" sz="1200" i="1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</a:p>
          <a:p>
            <a:pPr marL="228600" indent="-228600">
              <a:buClr>
                <a:schemeClr val="folHlink"/>
              </a:buClr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Oui, combien : ...........................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endParaRPr lang="fr-FR" sz="12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defRPr/>
            </a:pPr>
            <a:r>
              <a:rPr lang="fr-FR" dirty="0">
                <a:latin typeface="Calibri" pitchFamily="34" charset="0"/>
                <a:cs typeface="Calibri" pitchFamily="34" charset="0"/>
              </a:rPr>
              <a:t>Vos concurrents :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Noms et adresses Internet (url), citez en 3 principaux en Suisse ou à l’étranger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-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-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-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57166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CONTEXTE</a:t>
            </a: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123825" y="1419225"/>
            <a:ext cx="4114800" cy="552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La gestion de votre stock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i="1" dirty="0">
                <a:latin typeface="Calibri" pitchFamily="34" charset="0"/>
                <a:cs typeface="Calibri" pitchFamily="34" charset="0"/>
              </a:rPr>
              <a:t>Décrivez brièvement la logistique que vous allez mettre en place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Souhaitez-vous gérer votre stock :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Combien avez-vous de produits environ ?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 err="1">
                <a:latin typeface="Calibri" pitchFamily="34" charset="0"/>
                <a:cs typeface="Calibri" pitchFamily="34" charset="0"/>
              </a:rPr>
              <a:t>Nbre</a:t>
            </a:r>
            <a:r>
              <a:rPr lang="fr-FR" sz="1200" dirty="0">
                <a:latin typeface="Calibri" pitchFamily="34" charset="0"/>
                <a:cs typeface="Calibri" pitchFamily="34" charset="0"/>
              </a:rPr>
              <a:t> de produits : ……………………………….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Avez-vous plusieurs sites de stockage 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Oui, combien …………………………………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Si vous avez un point de vente physique, souhaitez vous que vos stocks magasin et site E-commerce soient :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Distincts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Communs</a:t>
            </a:r>
            <a:endParaRPr lang="fr-FR" sz="12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Si  il y a rupture des stocks, vous souhaitez : 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Permettre la commande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 Alerter l’internaute par e-mail de la prochaine disponibilité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solidFill>
                  <a:srgbClr val="000000"/>
                </a:solidFill>
                <a:latin typeface="Calibri" pitchFamily="34" charset="0"/>
              </a:rPr>
              <a:t> Souhaitez vous gérer les commandes aux fournisseurs 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Oui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Non</a:t>
            </a:r>
            <a:endParaRPr lang="fr-FR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485775"/>
            <a:ext cx="9144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61950"/>
            <a:r>
              <a:rPr lang="fr-FR" sz="2400" dirty="0">
                <a:solidFill>
                  <a:schemeClr val="bg1"/>
                </a:solidFill>
                <a:latin typeface="Calibri" pitchFamily="34" charset="0"/>
              </a:rPr>
              <a:t>VOTRE LOGISTIQUE</a:t>
            </a:r>
          </a:p>
        </p:txBody>
      </p:sp>
      <p:sp>
        <p:nvSpPr>
          <p:cNvPr id="8197" name="ZoneTexte 9"/>
          <p:cNvSpPr txBox="1">
            <a:spLocks noChangeArrowheads="1"/>
          </p:cNvSpPr>
          <p:nvPr/>
        </p:nvSpPr>
        <p:spPr bwMode="auto">
          <a:xfrm>
            <a:off x="4467224" y="1484784"/>
            <a:ext cx="467677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Char char="§"/>
            </a:pPr>
            <a:endParaRPr lang="fr-FR" sz="12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</a:rPr>
              <a:t>Votre stock est-il géré via un ERP externe?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Oui, nom de l’ERP …………………………………………………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</a:t>
            </a:r>
            <a:r>
              <a:rPr lang="fr-FR" sz="1200">
                <a:latin typeface="Calibri" pitchFamily="34" charset="0"/>
                <a:cs typeface="Calibri" pitchFamily="34" charset="0"/>
              </a:rPr>
              <a:t>] </a:t>
            </a:r>
            <a:r>
              <a:rPr lang="fr-FR" sz="1200">
                <a:latin typeface="Calibri" pitchFamily="34" charset="0"/>
              </a:rPr>
              <a:t>Non</a:t>
            </a:r>
            <a:br>
              <a:rPr lang="fr-FR" sz="1200" dirty="0">
                <a:latin typeface="Calibri" pitchFamily="34" charset="0"/>
              </a:rPr>
            </a:br>
            <a:br>
              <a:rPr lang="fr-FR" sz="1200" dirty="0">
                <a:latin typeface="Calibri" pitchFamily="34" charset="0"/>
              </a:rPr>
            </a:br>
            <a:r>
              <a:rPr lang="fr-FR" sz="1200" dirty="0">
                <a:latin typeface="Calibri" pitchFamily="34" charset="0"/>
              </a:rPr>
              <a:t>Avez-vous besoin d’un outil d’édition de masse pour vos produits du type : </a:t>
            </a:r>
            <a:r>
              <a:rPr lang="fr-FR" sz="1200" dirty="0">
                <a:latin typeface="Calibri" pitchFamily="34" charset="0"/>
                <a:hlinkClick r:id="rId3"/>
              </a:rPr>
              <a:t>www.storecommander.com</a:t>
            </a:r>
            <a:r>
              <a:rPr lang="fr-FR" sz="1200" dirty="0">
                <a:latin typeface="Calibri" pitchFamily="34" charset="0"/>
              </a:rPr>
              <a:t> 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Oui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Non</a:t>
            </a:r>
          </a:p>
          <a:p>
            <a:pPr>
              <a:buClr>
                <a:schemeClr val="folHlink"/>
              </a:buClr>
            </a:pPr>
            <a:br>
              <a:rPr lang="fr-FR" dirty="0">
                <a:latin typeface="Calibri" pitchFamily="34" charset="0"/>
              </a:rPr>
            </a:br>
            <a:r>
              <a:rPr lang="fr-FR" dirty="0">
                <a:latin typeface="Calibri" pitchFamily="34" charset="0"/>
              </a:rPr>
              <a:t>Moyens de paiements</a:t>
            </a:r>
            <a:endParaRPr lang="fr-FR" sz="1200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</a:rPr>
              <a:t>Quels moyens de paiement souhaitez vous proposer aux internautes 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</a:t>
            </a:r>
            <a:r>
              <a:rPr lang="fr-FR" sz="1200" dirty="0">
                <a:latin typeface="Calibri" pitchFamily="34" charset="0"/>
              </a:rPr>
              <a:t> Paiement à la livraison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>
                <a:latin typeface="Calibri" pitchFamily="34" charset="0"/>
              </a:rPr>
              <a:t>Virement bancaire</a:t>
            </a:r>
            <a:br>
              <a:rPr lang="fr-FR" sz="1200" dirty="0">
                <a:latin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Paiement sur facture à x jours (libre sans obligations)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Paiement sur facture (+ garantie de paiement via </a:t>
            </a:r>
            <a:r>
              <a:rPr lang="fr-FR" sz="1200" dirty="0" err="1">
                <a:latin typeface="Calibri" pitchFamily="34" charset="0"/>
                <a:cs typeface="Calibri" pitchFamily="34" charset="0"/>
              </a:rPr>
              <a:t>Swissbilling</a:t>
            </a:r>
            <a:r>
              <a:rPr lang="fr-FR" sz="1200" dirty="0">
                <a:latin typeface="Calibri" pitchFamily="34" charset="0"/>
                <a:cs typeface="Calibri" pitchFamily="34" charset="0"/>
              </a:rPr>
              <a:t>)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Paiement en magasin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</a:t>
            </a:r>
            <a:r>
              <a:rPr lang="fr-FR" sz="1200" dirty="0" err="1">
                <a:latin typeface="Calibri" pitchFamily="34" charset="0"/>
                <a:cs typeface="Calibri" pitchFamily="34" charset="0"/>
              </a:rPr>
              <a:t>Paypal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Cartes de crédit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57166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LOGISTIQUE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485775"/>
            <a:ext cx="9144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61950"/>
            <a:r>
              <a:rPr lang="fr-FR" sz="2400">
                <a:solidFill>
                  <a:schemeClr val="bg1"/>
                </a:solidFill>
                <a:latin typeface="Calibri" pitchFamily="34" charset="0"/>
              </a:rPr>
              <a:t>VOTRE LOGISTIQUE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142875" y="1181100"/>
            <a:ext cx="4114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La gestion de la livraison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Livraison :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La Poste suisse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UPS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DHL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Autres, nom du transporteur : ……………………………………….</a:t>
            </a:r>
            <a:endParaRPr lang="fr-FR" sz="10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0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Frais de livraison : 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Gratuit à partir de (montant, quantité) 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Prix dégressifs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Prix par famille client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Taxe manutention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Allez-vous exporter vos produits : 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 , quels pays :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	- …………………………………………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	- …………………………………………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	- …………………………………………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	- …………………………………………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4457700" y="1438275"/>
            <a:ext cx="41148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La gestion des photos de vos produits</a:t>
            </a:r>
            <a:endParaRPr lang="fr-FR" sz="10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Avez-vous besoin de présenter vos produits en détail 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Est-ce que  chacun de vos produits disposera de plusieurs photos 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Souhaitez vous être accompagné dans le choix de votre solution de prise de photos  (accompagnement avec des professionnels de la photo ) :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57166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LOGISTIQUE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57166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APPARENCE  - THEMES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1268760"/>
            <a:ext cx="374441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Apparence graphique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Avez-vous déjà défini une ligne graphique pour votre boutique 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endParaRPr lang="fr-FR" sz="12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Avez-vous déjà repéré un thème graphique qui pourrait vous intéresser 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 (url du thème)…………………………………………………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i="1" dirty="0">
                <a:latin typeface="Calibri" pitchFamily="34" charset="0"/>
                <a:cs typeface="Calibri" pitchFamily="34" charset="0"/>
              </a:rPr>
              <a:t>Voici deux liens proposant des thèmes </a:t>
            </a:r>
            <a:r>
              <a:rPr lang="fr-FR" sz="1200" i="1" dirty="0" err="1">
                <a:latin typeface="Calibri" pitchFamily="34" charset="0"/>
                <a:cs typeface="Calibri" pitchFamily="34" charset="0"/>
              </a:rPr>
              <a:t>Prestashop</a:t>
            </a:r>
            <a:r>
              <a:rPr lang="fr-FR" sz="1200" i="1" dirty="0">
                <a:latin typeface="Calibri" pitchFamily="34" charset="0"/>
                <a:cs typeface="Calibri" pitchFamily="34" charset="0"/>
              </a:rPr>
              <a:t> :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000" dirty="0">
                <a:latin typeface="Calibri" pitchFamily="34" charset="0"/>
                <a:cs typeface="Calibri" pitchFamily="34" charset="0"/>
                <a:hlinkClick r:id="rId2"/>
              </a:rPr>
              <a:t>http://www.templatemonster.com/prestashop-themes.php</a:t>
            </a:r>
            <a:endParaRPr lang="fr-FR" sz="10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sz="1000" dirty="0">
                <a:latin typeface="Calibri" pitchFamily="34" charset="0"/>
                <a:cs typeface="Calibri" pitchFamily="34" charset="0"/>
                <a:hlinkClick r:id="rId3"/>
              </a:rPr>
              <a:t>http://themeforest.net/category/ecommerce/prestashop</a:t>
            </a:r>
            <a:endParaRPr lang="fr-FR" sz="10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Désirez-vous un prototype visuel du projet ?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Travaillez-vous avec un graphiste ?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Possédez-vous déjà une maquette PSD de la boutique ?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43400" y="1484784"/>
            <a:ext cx="38450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Désirez-vous une intégration sur mesure de votre PSD 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endParaRPr lang="fr-FR" sz="12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dirty="0">
                <a:latin typeface="Calibri" pitchFamily="34" charset="0"/>
                <a:cs typeface="Calibri" pitchFamily="34" charset="0"/>
              </a:rPr>
              <a:t>Contenu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Avez-vous un logo représentant votre activité ?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Disposez-vous d’images publicitaires ou de plaquettes produits, mises à disposition par vos fournisseurs 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</a:p>
          <a:p>
            <a:pPr>
              <a:buClr>
                <a:schemeClr val="folHlink"/>
              </a:buClr>
            </a:pPr>
            <a:endParaRPr lang="fr-F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Possédez-vous des images en haute définition qui pourraient être intégrées dans le </a:t>
            </a:r>
            <a:r>
              <a:rPr lang="fr-FR" sz="1200" dirty="0" err="1">
                <a:latin typeface="Calibri" pitchFamily="34" charset="0"/>
                <a:cs typeface="Calibri" pitchFamily="34" charset="0"/>
              </a:rPr>
              <a:t>slider</a:t>
            </a:r>
            <a:r>
              <a:rPr lang="fr-FR" sz="1200" dirty="0">
                <a:latin typeface="Calibri" pitchFamily="34" charset="0"/>
                <a:cs typeface="Calibri" pitchFamily="34" charset="0"/>
              </a:rPr>
              <a:t> de votre boutique ?</a:t>
            </a:r>
          </a:p>
          <a:p>
            <a:pPr>
              <a:buClr>
                <a:schemeClr val="folHlink"/>
              </a:buClr>
            </a:pPr>
            <a:r>
              <a:rPr lang="fr-FR" sz="1200" dirty="0">
                <a:latin typeface="Calibri" pitchFamily="34" charset="0"/>
                <a:cs typeface="Calibri" pitchFamily="34" charset="0"/>
              </a:rPr>
              <a:t>[   ] Oui</a:t>
            </a:r>
            <a:br>
              <a:rPr lang="fr-FR" sz="1200" dirty="0">
                <a:latin typeface="Calibri" pitchFamily="34" charset="0"/>
                <a:cs typeface="Calibri" pitchFamily="34" charset="0"/>
              </a:rPr>
            </a:br>
            <a:r>
              <a:rPr lang="fr-FR" sz="1200" dirty="0">
                <a:latin typeface="Calibri" pitchFamily="34" charset="0"/>
                <a:cs typeface="Calibri" pitchFamily="34" charset="0"/>
              </a:rPr>
              <a:t>[   ] Non</a:t>
            </a:r>
          </a:p>
        </p:txBody>
      </p:sp>
    </p:spTree>
    <p:extLst>
      <p:ext uri="{BB962C8B-B14F-4D97-AF65-F5344CB8AC3E}">
        <p14:creationId xmlns:p14="http://schemas.microsoft.com/office/powerpoint/2010/main" val="825148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133350" y="1200150"/>
            <a:ext cx="3933825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Actions commerciales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i="1" dirty="0">
                <a:latin typeface="Calibri" pitchFamily="34" charset="0"/>
                <a:cs typeface="Calibri" pitchFamily="34" charset="0"/>
              </a:rPr>
              <a:t> </a:t>
            </a:r>
            <a:endParaRPr lang="fr-FR" sz="1000" i="1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De quelle manière voulez-vous incitez les internautes à passer commande :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Mise en avant de produits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Meilleurs ventes produits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Nouveaux produits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Produits associés 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Produits aussi conseillé par les autres acheteurs</a:t>
            </a: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r>
              <a:rPr lang="fr-FR" sz="1100" dirty="0">
                <a:latin typeface="Calibri" pitchFamily="34" charset="0"/>
                <a:cs typeface="Calibri" pitchFamily="34" charset="0"/>
              </a:rPr>
              <a:t>[   ] Produits déjà vu </a:t>
            </a:r>
          </a:p>
          <a:p>
            <a:pPr>
              <a:buClr>
                <a:schemeClr val="folHlink"/>
              </a:buClr>
              <a:buFont typeface="Wingdings" pitchFamily="2" charset="2"/>
              <a:buChar char="q"/>
            </a:pPr>
            <a:endParaRPr lang="fr-FR" sz="11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Souhaitez-vous mettre en place des actions commerciales types :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Bon de réduction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Chèque cadeau</a:t>
            </a: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endParaRPr lang="fr-FR" sz="11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Voulez-vous fidéliser vos clients à l’aide de :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Points de fidélités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Envoi de newsletters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Cadeau anniversaire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1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Souhaitez-vous avoir une gestion des prix par client (particulier, professionnel, V.I.P.):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Non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Oui</a:t>
            </a:r>
          </a:p>
          <a:p>
            <a:pPr>
              <a:buClr>
                <a:schemeClr val="folHlink"/>
              </a:buClr>
              <a:buFont typeface="Wingdings" pitchFamily="2" charset="2"/>
              <a:buChar char="q"/>
            </a:pPr>
            <a:endParaRPr lang="fr-FR" sz="11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Voulez-vous  mettre en place des actions de parrainage : 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Oui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Non</a:t>
            </a:r>
            <a:endParaRPr lang="fr-FR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485775"/>
            <a:ext cx="9144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61950"/>
            <a:r>
              <a:rPr lang="fr-FR" sz="2400">
                <a:solidFill>
                  <a:schemeClr val="bg1"/>
                </a:solidFill>
                <a:latin typeface="Calibri" pitchFamily="34" charset="0"/>
              </a:rPr>
              <a:t>ANIMATION DE VOTRE SITE</a:t>
            </a:r>
          </a:p>
        </p:txBody>
      </p:sp>
      <p:sp>
        <p:nvSpPr>
          <p:cNvPr id="10245" name="ZoneTexte 6"/>
          <p:cNvSpPr txBox="1">
            <a:spLocks noChangeArrowheads="1"/>
          </p:cNvSpPr>
          <p:nvPr/>
        </p:nvSpPr>
        <p:spPr bwMode="auto">
          <a:xfrm>
            <a:off x="4448175" y="1466850"/>
            <a:ext cx="375285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folHlink"/>
              </a:buClr>
            </a:pPr>
            <a:r>
              <a:rPr lang="fr-FR" dirty="0">
                <a:latin typeface="Calibri" pitchFamily="34" charset="0"/>
                <a:cs typeface="Calibri" pitchFamily="34" charset="0"/>
              </a:rPr>
              <a:t>Trafic de votre site Internet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Souhaitez vous générer du trafic sur votre site ?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Non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Oui, grâce à  :</a:t>
            </a:r>
          </a:p>
          <a:p>
            <a:pPr lvl="1"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 L’optimisation du référencement naturel de votre site</a:t>
            </a:r>
          </a:p>
          <a:p>
            <a:pPr lvl="1"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Les liens sponsorisés</a:t>
            </a:r>
          </a:p>
          <a:p>
            <a:pPr lvl="1"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Inscription dans des comparateurs de prix et/ ou place de marché</a:t>
            </a:r>
          </a:p>
          <a:p>
            <a:pPr lvl="1"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Réseaux sociaux</a:t>
            </a:r>
            <a:br>
              <a:rPr lang="fr-FR" sz="1100" dirty="0">
                <a:latin typeface="Calibri" pitchFamily="34" charset="0"/>
                <a:cs typeface="Calibri" pitchFamily="34" charset="0"/>
              </a:rPr>
            </a:br>
            <a:r>
              <a:rPr lang="fr-FR" sz="1100" dirty="0">
                <a:latin typeface="Calibri" pitchFamily="34" charset="0"/>
                <a:cs typeface="Calibri" pitchFamily="34" charset="0"/>
              </a:rPr>
              <a:t>[   ] Annuaires web</a:t>
            </a:r>
          </a:p>
          <a:p>
            <a:pPr lvl="1">
              <a:buClr>
                <a:schemeClr val="folHlink"/>
              </a:buClr>
              <a:buFont typeface="Wingdings" pitchFamily="2" charset="2"/>
              <a:buNone/>
            </a:pPr>
            <a:endParaRPr lang="fr-FR" sz="11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Souhaitez-vous animer votre site Internet avec un blog: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Oui</a:t>
            </a: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[   ] Non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200" i="1" dirty="0">
              <a:latin typeface="Calibri" pitchFamily="34" charset="0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r-FR" dirty="0">
                <a:latin typeface="Calibri" pitchFamily="34" charset="0"/>
                <a:cs typeface="Calibri" pitchFamily="34" charset="0"/>
              </a:rPr>
              <a:t>Marketing</a:t>
            </a:r>
            <a:endParaRPr lang="fr-FR" i="1" dirty="0">
              <a:latin typeface="Calibri" pitchFamily="34" charset="0"/>
            </a:endParaRPr>
          </a:p>
          <a:p>
            <a:pPr>
              <a:buClr>
                <a:schemeClr val="folHlink"/>
              </a:buClr>
            </a:pPr>
            <a:endParaRPr lang="fr-FR" sz="11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folHlink"/>
              </a:buClr>
            </a:pPr>
            <a:r>
              <a:rPr lang="fr-FR" sz="1100" dirty="0">
                <a:latin typeface="Calibri" pitchFamily="34" charset="0"/>
                <a:cs typeface="Calibri" pitchFamily="34" charset="0"/>
              </a:rPr>
              <a:t>Avez-vous  une base client ?  [   ] Oui [   ] Non</a:t>
            </a:r>
          </a:p>
          <a:p>
            <a:pPr>
              <a:buClr>
                <a:schemeClr val="folHlink"/>
              </a:buClr>
            </a:pPr>
            <a:r>
              <a:rPr lang="fr-FR" sz="1100" dirty="0" err="1">
                <a:latin typeface="Calibri" pitchFamily="34" charset="0"/>
                <a:cs typeface="Calibri" pitchFamily="34" charset="0"/>
              </a:rPr>
              <a:t>Nbre</a:t>
            </a:r>
            <a:r>
              <a:rPr lang="fr-FR" sz="1100" dirty="0">
                <a:latin typeface="Calibri" pitchFamily="34" charset="0"/>
                <a:cs typeface="Calibri" pitchFamily="34" charset="0"/>
              </a:rPr>
              <a:t> d’adresses : …………………</a:t>
            </a:r>
          </a:p>
          <a:p>
            <a:pPr>
              <a:buClr>
                <a:schemeClr val="folHlink"/>
              </a:buClr>
            </a:pPr>
            <a:br>
              <a:rPr lang="fr-FR" sz="1100" dirty="0">
                <a:latin typeface="+mj-lt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+mj-lt"/>
                <a:ea typeface="Tahoma" pitchFamily="34" charset="0"/>
                <a:cs typeface="Tahoma" pitchFamily="34" charset="0"/>
              </a:rPr>
              <a:t>Avez-vous  une page Facebook pro. ?   [   ] Oui [   ] Non</a:t>
            </a:r>
          </a:p>
          <a:p>
            <a:pPr>
              <a:buClr>
                <a:schemeClr val="folHlink"/>
              </a:buClr>
            </a:pPr>
            <a:r>
              <a:rPr lang="fr-FR" sz="1100" dirty="0" err="1">
                <a:latin typeface="+mj-lt"/>
                <a:ea typeface="Tahoma" pitchFamily="34" charset="0"/>
                <a:cs typeface="Tahoma" pitchFamily="34" charset="0"/>
              </a:rPr>
              <a:t>Nbre</a:t>
            </a:r>
            <a:r>
              <a:rPr lang="fr-FR" sz="1100" dirty="0">
                <a:latin typeface="+mj-lt"/>
                <a:ea typeface="Tahoma" pitchFamily="34" charset="0"/>
                <a:cs typeface="Tahoma" pitchFamily="34" charset="0"/>
              </a:rPr>
              <a:t> de fans : …………………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fr-FR" sz="1100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7166"/>
            <a:ext cx="91440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fr-FR" sz="2500" dirty="0">
                <a:solidFill>
                  <a:schemeClr val="bg1"/>
                </a:solidFill>
                <a:latin typeface="Calibri" pitchFamily="34" charset="0"/>
              </a:rPr>
              <a:t>ANIMATION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Webbax | CP 157 | 1926 Fully | contact@webbax.ch | www.webbax.ch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2851</Words>
  <Application>Microsoft Office PowerPoint</Application>
  <PresentationFormat>Affichage à l'écran (4:3)</PresentationFormat>
  <Paragraphs>411</Paragraphs>
  <Slides>17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webbax</dc:creator>
  <cp:lastModifiedBy>Germain Tenthorey</cp:lastModifiedBy>
  <cp:revision>163</cp:revision>
  <dcterms:created xsi:type="dcterms:W3CDTF">2011-08-23T14:23:30Z</dcterms:created>
  <dcterms:modified xsi:type="dcterms:W3CDTF">2020-10-26T17:01:34Z</dcterms:modified>
</cp:coreProperties>
</file>